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5" r:id="rId2"/>
    <p:sldId id="256" r:id="rId3"/>
    <p:sldId id="257" r:id="rId4"/>
    <p:sldId id="258" r:id="rId5"/>
    <p:sldId id="259" r:id="rId6"/>
    <p:sldId id="260" r:id="rId7"/>
    <p:sldId id="261" r:id="rId8"/>
    <p:sldId id="262" r:id="rId9"/>
    <p:sldId id="263" r:id="rId10"/>
    <p:sldId id="264" r:id="rId11"/>
  </p:sldIdLst>
  <p:sldSz cx="18288000" cy="10287000"/>
  <p:notesSz cx="6858000" cy="9144000"/>
  <p:embeddedFontLst>
    <p:embeddedFont>
      <p:font typeface="Agrandir Medium" panose="020B0604020202020204" charset="0"/>
      <p:regular r:id="rId12"/>
    </p:embeddedFont>
    <p:embeddedFont>
      <p:font typeface="Public Sans"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105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oster with a variety of icons&#10;&#10;AI-generated content may be incorrect.">
            <a:extLst>
              <a:ext uri="{FF2B5EF4-FFF2-40B4-BE49-F238E27FC236}">
                <a16:creationId xmlns:a16="http://schemas.microsoft.com/office/drawing/2014/main" id="{7586F4B8-D0BE-41F7-5AEC-7617E2EA5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629900"/>
          </a:xfrm>
          <a:prstGeom prst="rect">
            <a:avLst/>
          </a:prstGeom>
        </p:spPr>
      </p:pic>
    </p:spTree>
    <p:extLst>
      <p:ext uri="{BB962C8B-B14F-4D97-AF65-F5344CB8AC3E}">
        <p14:creationId xmlns:p14="http://schemas.microsoft.com/office/powerpoint/2010/main" val="4091286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28700" y="1028700"/>
            <a:ext cx="728006" cy="772980"/>
          </a:xfrm>
          <a:custGeom>
            <a:avLst/>
            <a:gdLst/>
            <a:ahLst/>
            <a:cxnLst/>
            <a:rect l="l" t="t" r="r" b="b"/>
            <a:pathLst>
              <a:path w="728006" h="772980">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111407" y="1746467"/>
            <a:ext cx="6907091" cy="6794065"/>
          </a:xfrm>
          <a:custGeom>
            <a:avLst/>
            <a:gdLst/>
            <a:ahLst/>
            <a:cxnLst/>
            <a:rect l="l" t="t" r="r" b="b"/>
            <a:pathLst>
              <a:path w="6907091" h="6794065">
                <a:moveTo>
                  <a:pt x="0" y="0"/>
                </a:moveTo>
                <a:lnTo>
                  <a:pt x="6907090" y="0"/>
                </a:lnTo>
                <a:lnTo>
                  <a:pt x="6907090" y="6794066"/>
                </a:lnTo>
                <a:lnTo>
                  <a:pt x="0" y="679406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TextBox 7"/>
          <p:cNvSpPr txBox="1"/>
          <p:nvPr/>
        </p:nvSpPr>
        <p:spPr>
          <a:xfrm>
            <a:off x="1028700" y="2554807"/>
            <a:ext cx="6956263" cy="5510762"/>
          </a:xfrm>
          <a:prstGeom prst="rect">
            <a:avLst/>
          </a:prstGeom>
        </p:spPr>
        <p:txBody>
          <a:bodyPr lIns="0" tIns="0" rIns="0" bIns="0" rtlCol="0" anchor="t">
            <a:spAutoFit/>
          </a:bodyPr>
          <a:lstStyle/>
          <a:p>
            <a:pPr marL="0" lvl="0" indent="0" algn="l">
              <a:lnSpc>
                <a:spcPts val="14257"/>
              </a:lnSpc>
            </a:pPr>
            <a:r>
              <a:rPr lang="en-US" sz="14852" spc="-1425">
                <a:solidFill>
                  <a:srgbClr val="156669"/>
                </a:solidFill>
                <a:latin typeface="Public Sans"/>
                <a:ea typeface="Public Sans"/>
                <a:cs typeface="Public Sans"/>
                <a:sym typeface="Public Sans"/>
              </a:rPr>
              <a:t>Thank you very much!</a:t>
            </a:r>
          </a:p>
        </p:txBody>
      </p:sp>
      <p:sp>
        <p:nvSpPr>
          <p:cNvPr id="8" name="TextBox 8"/>
          <p:cNvSpPr txBox="1"/>
          <p:nvPr/>
        </p:nvSpPr>
        <p:spPr>
          <a:xfrm>
            <a:off x="2015825" y="1254217"/>
            <a:ext cx="2119719" cy="388621"/>
          </a:xfrm>
          <a:prstGeom prst="rect">
            <a:avLst/>
          </a:prstGeom>
        </p:spPr>
        <p:txBody>
          <a:bodyPr lIns="0" tIns="0" rIns="0" bIns="0" rtlCol="0" anchor="t">
            <a:spAutoFit/>
          </a:bodyPr>
          <a:lstStyle/>
          <a:p>
            <a:pPr marL="0" lvl="0" indent="0" algn="l">
              <a:lnSpc>
                <a:spcPts val="2790"/>
              </a:lnSpc>
              <a:spcBef>
                <a:spcPct val="0"/>
              </a:spcBef>
            </a:pPr>
            <a:r>
              <a:rPr lang="en-US" sz="3000" spc="-246">
                <a:solidFill>
                  <a:srgbClr val="156669"/>
                </a:solidFill>
                <a:latin typeface="Public Sans"/>
                <a:ea typeface="Public Sans"/>
                <a:cs typeface="Public Sans"/>
                <a:sym typeface="Public Sans"/>
              </a:rPr>
              <a:t>Gluoco Guard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53525"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59783" y="2041700"/>
            <a:ext cx="6810338" cy="6203599"/>
          </a:xfrm>
          <a:custGeom>
            <a:avLst/>
            <a:gdLst/>
            <a:ahLst/>
            <a:cxnLst/>
            <a:rect l="l" t="t" r="r" b="b"/>
            <a:pathLst>
              <a:path w="6810338" h="6203599">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8700" y="1028700"/>
            <a:ext cx="728006" cy="772980"/>
          </a:xfrm>
          <a:custGeom>
            <a:avLst/>
            <a:gdLst/>
            <a:ahLst/>
            <a:cxnLst/>
            <a:rect l="l" t="t" r="r" b="b"/>
            <a:pathLst>
              <a:path w="728006" h="772980">
                <a:moveTo>
                  <a:pt x="0" y="0"/>
                </a:moveTo>
                <a:lnTo>
                  <a:pt x="728006" y="0"/>
                </a:lnTo>
                <a:lnTo>
                  <a:pt x="728006" y="772980"/>
                </a:lnTo>
                <a:lnTo>
                  <a:pt x="0" y="7729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76295" y="2945108"/>
            <a:ext cx="9599999" cy="2987041"/>
          </a:xfrm>
          <a:prstGeom prst="rect">
            <a:avLst/>
          </a:prstGeom>
        </p:spPr>
        <p:txBody>
          <a:bodyPr lIns="0" tIns="0" rIns="0" bIns="0" rtlCol="0" anchor="t">
            <a:spAutoFit/>
          </a:bodyPr>
          <a:lstStyle/>
          <a:p>
            <a:pPr marL="0" lvl="0" indent="0" algn="l">
              <a:lnSpc>
                <a:spcPts val="7680"/>
              </a:lnSpc>
            </a:pPr>
            <a:r>
              <a:rPr lang="en-US" sz="8000" spc="-768">
                <a:solidFill>
                  <a:srgbClr val="156669"/>
                </a:solidFill>
                <a:latin typeface="Public Sans"/>
                <a:ea typeface="Public Sans"/>
                <a:cs typeface="Public Sans"/>
                <a:sym typeface="Public Sans"/>
              </a:rPr>
              <a:t>Diabetes Prediction &amp; Lifestyle Management System</a:t>
            </a:r>
          </a:p>
        </p:txBody>
      </p:sp>
      <p:sp>
        <p:nvSpPr>
          <p:cNvPr id="8" name="TextBox 8"/>
          <p:cNvSpPr txBox="1"/>
          <p:nvPr/>
        </p:nvSpPr>
        <p:spPr>
          <a:xfrm>
            <a:off x="1028700" y="8869679"/>
            <a:ext cx="6956263" cy="741046"/>
          </a:xfrm>
          <a:prstGeom prst="rect">
            <a:avLst/>
          </a:prstGeom>
        </p:spPr>
        <p:txBody>
          <a:bodyPr lIns="0" tIns="0" rIns="0" bIns="0" rtlCol="0" anchor="t">
            <a:spAutoFit/>
          </a:bodyPr>
          <a:lstStyle/>
          <a:p>
            <a:pPr algn="l">
              <a:lnSpc>
                <a:spcPts val="2790"/>
              </a:lnSpc>
            </a:pPr>
            <a:r>
              <a:rPr lang="en-US" sz="3000" spc="-246">
                <a:solidFill>
                  <a:srgbClr val="156669"/>
                </a:solidFill>
                <a:latin typeface="Public Sans"/>
                <a:ea typeface="Public Sans"/>
                <a:cs typeface="Public Sans"/>
                <a:sym typeface="Public Sans"/>
              </a:rPr>
              <a:t>Name: Pathirathnage M Attygala</a:t>
            </a:r>
          </a:p>
          <a:p>
            <a:pPr marL="0" lvl="0" indent="0" algn="l">
              <a:lnSpc>
                <a:spcPts val="2790"/>
              </a:lnSpc>
            </a:pPr>
            <a:r>
              <a:rPr lang="en-US" sz="3000" spc="-246">
                <a:solidFill>
                  <a:srgbClr val="156669"/>
                </a:solidFill>
                <a:latin typeface="Public Sans"/>
                <a:ea typeface="Public Sans"/>
                <a:cs typeface="Public Sans"/>
                <a:sym typeface="Public Sans"/>
              </a:rPr>
              <a:t>Plymouth ID: 10899179</a:t>
            </a:r>
          </a:p>
        </p:txBody>
      </p:sp>
      <p:sp>
        <p:nvSpPr>
          <p:cNvPr id="9" name="TextBox 9"/>
          <p:cNvSpPr txBox="1"/>
          <p:nvPr/>
        </p:nvSpPr>
        <p:spPr>
          <a:xfrm>
            <a:off x="2015825" y="1254217"/>
            <a:ext cx="2119719" cy="388621"/>
          </a:xfrm>
          <a:prstGeom prst="rect">
            <a:avLst/>
          </a:prstGeom>
        </p:spPr>
        <p:txBody>
          <a:bodyPr lIns="0" tIns="0" rIns="0" bIns="0" rtlCol="0" anchor="t">
            <a:spAutoFit/>
          </a:bodyPr>
          <a:lstStyle/>
          <a:p>
            <a:pPr marL="0" lvl="0" indent="0" algn="l">
              <a:lnSpc>
                <a:spcPts val="2790"/>
              </a:lnSpc>
              <a:spcBef>
                <a:spcPct val="0"/>
              </a:spcBef>
            </a:pPr>
            <a:r>
              <a:rPr lang="en-US" sz="3000" spc="-246">
                <a:solidFill>
                  <a:srgbClr val="156669"/>
                </a:solidFill>
                <a:latin typeface="Public Sans"/>
                <a:ea typeface="Public Sans"/>
                <a:cs typeface="Public Sans"/>
                <a:sym typeface="Public Sans"/>
              </a:rPr>
              <a:t>GlucoGuard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549724" y="1251943"/>
            <a:ext cx="7931116" cy="7180241"/>
            <a:chOff x="0" y="0"/>
            <a:chExt cx="5580380" cy="5052060"/>
          </a:xfrm>
        </p:grpSpPr>
        <p:sp>
          <p:nvSpPr>
            <p:cNvPr id="3" name="Freeform 3"/>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t="-5644" b="-5644"/>
              </a:stretch>
            </a:blipFill>
          </p:spPr>
          <p:txBody>
            <a:bodyPr/>
            <a:lstStyle/>
            <a:p>
              <a:endParaRPr lang="en-US"/>
            </a:p>
          </p:txBody>
        </p:sp>
      </p:grpSp>
      <p:sp>
        <p:nvSpPr>
          <p:cNvPr id="4" name="Freeform 4"/>
          <p:cNvSpPr/>
          <p:nvPr/>
        </p:nvSpPr>
        <p:spPr>
          <a:xfrm>
            <a:off x="9139396" y="8675466"/>
            <a:ext cx="649216" cy="1020197"/>
          </a:xfrm>
          <a:custGeom>
            <a:avLst/>
            <a:gdLst/>
            <a:ahLst/>
            <a:cxnLst/>
            <a:rect l="l" t="t" r="r" b="b"/>
            <a:pathLst>
              <a:path w="649216" h="1020197">
                <a:moveTo>
                  <a:pt x="0" y="0"/>
                </a:moveTo>
                <a:lnTo>
                  <a:pt x="649216" y="0"/>
                </a:lnTo>
                <a:lnTo>
                  <a:pt x="649216" y="1020197"/>
                </a:lnTo>
                <a:lnTo>
                  <a:pt x="0" y="1020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219200" y="1404343"/>
            <a:ext cx="7794590" cy="943356"/>
          </a:xfrm>
          <a:prstGeom prst="rect">
            <a:avLst/>
          </a:prstGeom>
        </p:spPr>
        <p:txBody>
          <a:bodyPr lIns="0" tIns="0" rIns="0" bIns="0" rtlCol="0" anchor="t">
            <a:spAutoFit/>
          </a:bodyPr>
          <a:lstStyle/>
          <a:p>
            <a:pPr marL="0" lvl="0" indent="0" algn="l">
              <a:lnSpc>
                <a:spcPts val="6912"/>
              </a:lnSpc>
            </a:pPr>
            <a:r>
              <a:rPr lang="en-US" sz="7200" spc="-691">
                <a:solidFill>
                  <a:srgbClr val="156669"/>
                </a:solidFill>
                <a:latin typeface="Public Sans"/>
                <a:ea typeface="Public Sans"/>
                <a:cs typeface="Public Sans"/>
                <a:sym typeface="Public Sans"/>
              </a:rPr>
              <a:t>What is Diabetes ?</a:t>
            </a:r>
          </a:p>
        </p:txBody>
      </p:sp>
      <p:sp>
        <p:nvSpPr>
          <p:cNvPr id="6" name="TextBox 6"/>
          <p:cNvSpPr txBox="1"/>
          <p:nvPr/>
        </p:nvSpPr>
        <p:spPr>
          <a:xfrm>
            <a:off x="1219200" y="2862599"/>
            <a:ext cx="7794590" cy="6177279"/>
          </a:xfrm>
          <a:prstGeom prst="rect">
            <a:avLst/>
          </a:prstGeom>
        </p:spPr>
        <p:txBody>
          <a:bodyPr lIns="0" tIns="0" rIns="0" bIns="0" rtlCol="0" anchor="t">
            <a:spAutoFit/>
          </a:bodyPr>
          <a:lstStyle/>
          <a:p>
            <a:pPr algn="l">
              <a:lnSpc>
                <a:spcPts val="3260"/>
              </a:lnSpc>
            </a:pPr>
            <a:r>
              <a:rPr lang="en-US" sz="2000" b="1">
                <a:solidFill>
                  <a:srgbClr val="156669"/>
                </a:solidFill>
                <a:latin typeface="Agrandir Medium"/>
                <a:ea typeface="Agrandir Medium"/>
                <a:cs typeface="Agrandir Medium"/>
                <a:sym typeface="Agrandir Medium"/>
              </a:rPr>
              <a:t>Diabetes is a chronic health condition that affects how the body converts food into energy. It occurs when the body doesn’t produce enough insulin or can’t use insulin effectively, causing blood sugar levels to rise.</a:t>
            </a:r>
          </a:p>
          <a:p>
            <a:pPr algn="l">
              <a:lnSpc>
                <a:spcPts val="3260"/>
              </a:lnSpc>
            </a:pPr>
            <a:r>
              <a:rPr lang="en-US" sz="2000" b="1">
                <a:solidFill>
                  <a:srgbClr val="156669"/>
                </a:solidFill>
                <a:latin typeface="Agrandir Medium"/>
                <a:ea typeface="Agrandir Medium"/>
                <a:cs typeface="Agrandir Medium"/>
                <a:sym typeface="Agrandir Medium"/>
              </a:rPr>
              <a:t>There are two main types:</a:t>
            </a:r>
          </a:p>
          <a:p>
            <a:pPr marL="431802" lvl="1" indent="-215901" algn="l">
              <a:lnSpc>
                <a:spcPts val="3260"/>
              </a:lnSpc>
              <a:buFont typeface="Arial"/>
              <a:buChar char="•"/>
            </a:pPr>
            <a:r>
              <a:rPr lang="en-US" sz="2000" b="1">
                <a:solidFill>
                  <a:srgbClr val="156669"/>
                </a:solidFill>
                <a:latin typeface="Agrandir Medium"/>
                <a:ea typeface="Agrandir Medium"/>
                <a:cs typeface="Agrandir Medium"/>
                <a:sym typeface="Agrandir Medium"/>
              </a:rPr>
              <a:t>Type 1 diabetes: An autoimmune condition where the body stops making insulin.</a:t>
            </a:r>
          </a:p>
          <a:p>
            <a:pPr marL="431802" lvl="1" indent="-215901" algn="l">
              <a:lnSpc>
                <a:spcPts val="3260"/>
              </a:lnSpc>
              <a:buFont typeface="Arial"/>
              <a:buChar char="•"/>
            </a:pPr>
            <a:r>
              <a:rPr lang="en-US" sz="2000" b="1">
                <a:solidFill>
                  <a:srgbClr val="156669"/>
                </a:solidFill>
                <a:latin typeface="Agrandir Medium"/>
                <a:ea typeface="Agrandir Medium"/>
                <a:cs typeface="Agrandir Medium"/>
                <a:sym typeface="Agrandir Medium"/>
              </a:rPr>
              <a:t>Type 2 diabetes: The most common form, often linked to lifestyle factors like poor diet, lack of physical activity, and obesity.</a:t>
            </a:r>
          </a:p>
          <a:p>
            <a:pPr algn="l">
              <a:lnSpc>
                <a:spcPts val="3260"/>
              </a:lnSpc>
            </a:pPr>
            <a:r>
              <a:rPr lang="en-US" sz="2000" b="1">
                <a:solidFill>
                  <a:srgbClr val="156669"/>
                </a:solidFill>
                <a:latin typeface="Agrandir Medium"/>
                <a:ea typeface="Agrandir Medium"/>
                <a:cs typeface="Agrandir Medium"/>
                <a:sym typeface="Agrandir Medium"/>
              </a:rPr>
              <a:t>Without proper management, diabetes can lead to serious health complications such as heart disease, kidney failure, nerve damage, and vision loss. Early detection and healthy lifestyle habits can significantly reduce these risks.</a:t>
            </a:r>
          </a:p>
          <a:p>
            <a:pPr algn="l">
              <a:lnSpc>
                <a:spcPts val="3260"/>
              </a:lnSpc>
            </a:pPr>
            <a:endParaRPr lang="en-US" sz="2000" b="1">
              <a:solidFill>
                <a:srgbClr val="156669"/>
              </a:solidFill>
              <a:latin typeface="Agrandir Medium"/>
              <a:ea typeface="Agrandir Medium"/>
              <a:cs typeface="Agrandir Medium"/>
              <a:sym typeface="Agrandir Medium"/>
            </a:endParaRPr>
          </a:p>
        </p:txBody>
      </p:sp>
      <p:sp>
        <p:nvSpPr>
          <p:cNvPr id="7" name="TextBox 7"/>
          <p:cNvSpPr txBox="1"/>
          <p:nvPr/>
        </p:nvSpPr>
        <p:spPr>
          <a:xfrm>
            <a:off x="9914218" y="8624377"/>
            <a:ext cx="3916365" cy="1331849"/>
          </a:xfrm>
          <a:prstGeom prst="rect">
            <a:avLst/>
          </a:prstGeom>
        </p:spPr>
        <p:txBody>
          <a:bodyPr lIns="0" tIns="0" rIns="0" bIns="0" rtlCol="0" anchor="t">
            <a:spAutoFit/>
          </a:bodyPr>
          <a:lstStyle/>
          <a:p>
            <a:pPr algn="l">
              <a:lnSpc>
                <a:spcPts val="2607"/>
              </a:lnSpc>
            </a:pPr>
            <a:r>
              <a:rPr lang="en-US" sz="1599" b="1">
                <a:solidFill>
                  <a:srgbClr val="156669"/>
                </a:solidFill>
                <a:latin typeface="Agrandir Medium"/>
                <a:ea typeface="Agrandir Medium"/>
                <a:cs typeface="Agrandir Medium"/>
                <a:sym typeface="Agrandir Medium"/>
              </a:rPr>
              <a:t>Diabetes Levels of a Normal Person</a:t>
            </a:r>
          </a:p>
          <a:p>
            <a:pPr algn="l">
              <a:lnSpc>
                <a:spcPts val="2607"/>
              </a:lnSpc>
            </a:pPr>
            <a:r>
              <a:rPr lang="en-US" sz="1599" b="1">
                <a:solidFill>
                  <a:srgbClr val="156669"/>
                </a:solidFill>
                <a:latin typeface="Agrandir Medium"/>
                <a:ea typeface="Agrandir Medium"/>
                <a:cs typeface="Agrandir Medium"/>
                <a:sym typeface="Agrandir Medium"/>
              </a:rPr>
              <a:t>- Fasting: 70–99 mg/dL</a:t>
            </a:r>
          </a:p>
          <a:p>
            <a:pPr algn="l">
              <a:lnSpc>
                <a:spcPts val="2607"/>
              </a:lnSpc>
            </a:pPr>
            <a:r>
              <a:rPr lang="en-US" sz="1599" b="1">
                <a:solidFill>
                  <a:srgbClr val="156669"/>
                </a:solidFill>
                <a:latin typeface="Agrandir Medium"/>
                <a:ea typeface="Agrandir Medium"/>
                <a:cs typeface="Agrandir Medium"/>
                <a:sym typeface="Agrandir Medium"/>
              </a:rPr>
              <a:t> - Random: &lt; 140 mg/dL</a:t>
            </a:r>
          </a:p>
          <a:p>
            <a:pPr algn="l">
              <a:lnSpc>
                <a:spcPts val="2607"/>
              </a:lnSpc>
            </a:pPr>
            <a:endParaRPr lang="en-US" sz="1599" b="1">
              <a:solidFill>
                <a:srgbClr val="156669"/>
              </a:solidFill>
              <a:latin typeface="Agrandir Medium"/>
              <a:ea typeface="Agrandir Medium"/>
              <a:cs typeface="Agrandir Medium"/>
              <a:sym typeface="Agrandir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4297734" y="6800261"/>
            <a:ext cx="7794590" cy="547116"/>
          </a:xfrm>
          <a:prstGeom prst="rect">
            <a:avLst/>
          </a:prstGeom>
        </p:spPr>
        <p:txBody>
          <a:bodyPr lIns="0" tIns="0" rIns="0" bIns="0" rtlCol="0" anchor="t">
            <a:spAutoFit/>
          </a:bodyPr>
          <a:lstStyle/>
          <a:p>
            <a:pPr marL="0" lvl="0" indent="0" algn="l">
              <a:lnSpc>
                <a:spcPts val="4032"/>
              </a:lnSpc>
            </a:pPr>
            <a:r>
              <a:rPr lang="en-US" sz="4200" spc="-403">
                <a:solidFill>
                  <a:srgbClr val="156669"/>
                </a:solidFill>
                <a:latin typeface="Public Sans"/>
                <a:ea typeface="Public Sans"/>
                <a:cs typeface="Public Sans"/>
                <a:sym typeface="Public Sans"/>
              </a:rPr>
              <a:t>How Diabetes Occurs in People</a:t>
            </a:r>
          </a:p>
        </p:txBody>
      </p:sp>
      <p:sp>
        <p:nvSpPr>
          <p:cNvPr id="3" name="TextBox 3"/>
          <p:cNvSpPr txBox="1"/>
          <p:nvPr/>
        </p:nvSpPr>
        <p:spPr>
          <a:xfrm>
            <a:off x="4297734" y="7479475"/>
            <a:ext cx="8202343" cy="2491104"/>
          </a:xfrm>
          <a:prstGeom prst="rect">
            <a:avLst/>
          </a:prstGeom>
        </p:spPr>
        <p:txBody>
          <a:bodyPr lIns="0" tIns="0" rIns="0" bIns="0" rtlCol="0" anchor="t">
            <a:spAutoFit/>
          </a:bodyPr>
          <a:lstStyle/>
          <a:p>
            <a:pPr algn="l">
              <a:lnSpc>
                <a:spcPts val="3260"/>
              </a:lnSpc>
            </a:pPr>
            <a:r>
              <a:rPr lang="en-US" sz="2000" b="1">
                <a:solidFill>
                  <a:srgbClr val="156669"/>
                </a:solidFill>
                <a:latin typeface="Agrandir Medium"/>
                <a:ea typeface="Agrandir Medium"/>
                <a:cs typeface="Agrandir Medium"/>
                <a:sym typeface="Agrandir Medium"/>
              </a:rPr>
              <a:t>- Unhealthy diet (high in sugar and processed food)</a:t>
            </a:r>
          </a:p>
          <a:p>
            <a:pPr algn="l">
              <a:lnSpc>
                <a:spcPts val="3260"/>
              </a:lnSpc>
            </a:pPr>
            <a:r>
              <a:rPr lang="en-US" sz="2000" b="1">
                <a:solidFill>
                  <a:srgbClr val="156669"/>
                </a:solidFill>
                <a:latin typeface="Agrandir Medium"/>
                <a:ea typeface="Agrandir Medium"/>
                <a:cs typeface="Agrandir Medium"/>
                <a:sym typeface="Agrandir Medium"/>
              </a:rPr>
              <a:t> - Lack of physical activity</a:t>
            </a:r>
          </a:p>
          <a:p>
            <a:pPr algn="l">
              <a:lnSpc>
                <a:spcPts val="3260"/>
              </a:lnSpc>
            </a:pPr>
            <a:r>
              <a:rPr lang="en-US" sz="2000" b="1">
                <a:solidFill>
                  <a:srgbClr val="156669"/>
                </a:solidFill>
                <a:latin typeface="Agrandir Medium"/>
                <a:ea typeface="Agrandir Medium"/>
                <a:cs typeface="Agrandir Medium"/>
                <a:sym typeface="Agrandir Medium"/>
              </a:rPr>
              <a:t> - Excess body fat, especially around the belly</a:t>
            </a:r>
          </a:p>
          <a:p>
            <a:pPr algn="l">
              <a:lnSpc>
                <a:spcPts val="3260"/>
              </a:lnSpc>
            </a:pPr>
            <a:r>
              <a:rPr lang="en-US" sz="2000" b="1">
                <a:solidFill>
                  <a:srgbClr val="156669"/>
                </a:solidFill>
                <a:latin typeface="Agrandir Medium"/>
                <a:ea typeface="Agrandir Medium"/>
                <a:cs typeface="Agrandir Medium"/>
                <a:sym typeface="Agrandir Medium"/>
              </a:rPr>
              <a:t> - Aging (risk increases after age 45)</a:t>
            </a:r>
          </a:p>
          <a:p>
            <a:pPr algn="l">
              <a:lnSpc>
                <a:spcPts val="3260"/>
              </a:lnSpc>
            </a:pPr>
            <a:r>
              <a:rPr lang="en-US" sz="2000" b="1">
                <a:solidFill>
                  <a:srgbClr val="156669"/>
                </a:solidFill>
                <a:latin typeface="Agrandir Medium"/>
                <a:ea typeface="Agrandir Medium"/>
                <a:cs typeface="Agrandir Medium"/>
                <a:sym typeface="Agrandir Medium"/>
              </a:rPr>
              <a:t> - Family history of diabetes</a:t>
            </a:r>
          </a:p>
          <a:p>
            <a:pPr algn="l">
              <a:lnSpc>
                <a:spcPts val="3260"/>
              </a:lnSpc>
            </a:pPr>
            <a:r>
              <a:rPr lang="en-US" sz="2000" b="1">
                <a:solidFill>
                  <a:srgbClr val="156669"/>
                </a:solidFill>
                <a:latin typeface="Agrandir Medium"/>
                <a:ea typeface="Agrandir Medium"/>
                <a:cs typeface="Agrandir Medium"/>
                <a:sym typeface="Agrandir Medium"/>
              </a:rPr>
              <a:t> - High blood pressure or cholesterol</a:t>
            </a:r>
          </a:p>
        </p:txBody>
      </p:sp>
      <p:sp>
        <p:nvSpPr>
          <p:cNvPr id="4" name="Freeform 4"/>
          <p:cNvSpPr/>
          <p:nvPr/>
        </p:nvSpPr>
        <p:spPr>
          <a:xfrm>
            <a:off x="1028700" y="6714536"/>
            <a:ext cx="2672515" cy="3256044"/>
          </a:xfrm>
          <a:custGeom>
            <a:avLst/>
            <a:gdLst/>
            <a:ahLst/>
            <a:cxnLst/>
            <a:rect l="l" t="t" r="r" b="b"/>
            <a:pathLst>
              <a:path w="2672515" h="3256044">
                <a:moveTo>
                  <a:pt x="0" y="0"/>
                </a:moveTo>
                <a:lnTo>
                  <a:pt x="2672515" y="0"/>
                </a:lnTo>
                <a:lnTo>
                  <a:pt x="2672515" y="3256044"/>
                </a:lnTo>
                <a:lnTo>
                  <a:pt x="0" y="32560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909333" y="7443950"/>
            <a:ext cx="6730825" cy="1096826"/>
          </a:xfrm>
          <a:custGeom>
            <a:avLst/>
            <a:gdLst/>
            <a:ahLst/>
            <a:cxnLst/>
            <a:rect l="l" t="t" r="r" b="b"/>
            <a:pathLst>
              <a:path w="6730825" h="1096826">
                <a:moveTo>
                  <a:pt x="0" y="0"/>
                </a:moveTo>
                <a:lnTo>
                  <a:pt x="6730824" y="0"/>
                </a:lnTo>
                <a:lnTo>
                  <a:pt x="6730824" y="1096826"/>
                </a:lnTo>
                <a:lnTo>
                  <a:pt x="0" y="1096826"/>
                </a:lnTo>
                <a:lnTo>
                  <a:pt x="0" y="0"/>
                </a:lnTo>
                <a:close/>
              </a:path>
            </a:pathLst>
          </a:custGeom>
          <a:blipFill>
            <a:blip r:embed="rId4"/>
            <a:stretch>
              <a:fillRect l="-4774" t="-444166" r="-4774"/>
            </a:stretch>
          </a:blipFill>
        </p:spPr>
        <p:txBody>
          <a:bodyPr/>
          <a:lstStyle/>
          <a:p>
            <a:endParaRPr lang="en-US"/>
          </a:p>
        </p:txBody>
      </p:sp>
      <p:sp>
        <p:nvSpPr>
          <p:cNvPr id="6" name="Freeform 6"/>
          <p:cNvSpPr/>
          <p:nvPr/>
        </p:nvSpPr>
        <p:spPr>
          <a:xfrm>
            <a:off x="10909333" y="1944182"/>
            <a:ext cx="6730825" cy="5739480"/>
          </a:xfrm>
          <a:custGeom>
            <a:avLst/>
            <a:gdLst/>
            <a:ahLst/>
            <a:cxnLst/>
            <a:rect l="l" t="t" r="r" b="b"/>
            <a:pathLst>
              <a:path w="6730825" h="5739480">
                <a:moveTo>
                  <a:pt x="0" y="0"/>
                </a:moveTo>
                <a:lnTo>
                  <a:pt x="6730824" y="0"/>
                </a:lnTo>
                <a:lnTo>
                  <a:pt x="6730824" y="5739480"/>
                </a:lnTo>
                <a:lnTo>
                  <a:pt x="0" y="5739480"/>
                </a:lnTo>
                <a:lnTo>
                  <a:pt x="0" y="0"/>
                </a:lnTo>
                <a:close/>
              </a:path>
            </a:pathLst>
          </a:custGeom>
          <a:blipFill>
            <a:blip r:embed="rId5"/>
            <a:stretch>
              <a:fillRect t="-8012" b="-9259"/>
            </a:stretch>
          </a:blipFill>
        </p:spPr>
        <p:txBody>
          <a:bodyPr/>
          <a:lstStyle/>
          <a:p>
            <a:endParaRPr lang="en-US"/>
          </a:p>
        </p:txBody>
      </p:sp>
      <p:sp>
        <p:nvSpPr>
          <p:cNvPr id="7" name="TextBox 7"/>
          <p:cNvSpPr txBox="1"/>
          <p:nvPr/>
        </p:nvSpPr>
        <p:spPr>
          <a:xfrm>
            <a:off x="1219200" y="1404343"/>
            <a:ext cx="7794590" cy="1819656"/>
          </a:xfrm>
          <a:prstGeom prst="rect">
            <a:avLst/>
          </a:prstGeom>
        </p:spPr>
        <p:txBody>
          <a:bodyPr lIns="0" tIns="0" rIns="0" bIns="0" rtlCol="0" anchor="t">
            <a:spAutoFit/>
          </a:bodyPr>
          <a:lstStyle/>
          <a:p>
            <a:pPr marL="0" lvl="0" indent="0" algn="l">
              <a:lnSpc>
                <a:spcPts val="6912"/>
              </a:lnSpc>
            </a:pPr>
            <a:r>
              <a:rPr lang="en-US" sz="7200" spc="-691">
                <a:solidFill>
                  <a:srgbClr val="156669"/>
                </a:solidFill>
                <a:latin typeface="Public Sans"/>
                <a:ea typeface="Public Sans"/>
                <a:cs typeface="Public Sans"/>
                <a:sym typeface="Public Sans"/>
              </a:rPr>
              <a:t>Global Impact of Diabetes</a:t>
            </a:r>
          </a:p>
        </p:txBody>
      </p:sp>
      <p:sp>
        <p:nvSpPr>
          <p:cNvPr id="8" name="TextBox 8"/>
          <p:cNvSpPr txBox="1"/>
          <p:nvPr/>
        </p:nvSpPr>
        <p:spPr>
          <a:xfrm>
            <a:off x="1219200" y="3311127"/>
            <a:ext cx="8202343" cy="3719829"/>
          </a:xfrm>
          <a:prstGeom prst="rect">
            <a:avLst/>
          </a:prstGeom>
        </p:spPr>
        <p:txBody>
          <a:bodyPr lIns="0" tIns="0" rIns="0" bIns="0" rtlCol="0" anchor="t">
            <a:spAutoFit/>
          </a:bodyPr>
          <a:lstStyle/>
          <a:p>
            <a:pPr algn="l">
              <a:lnSpc>
                <a:spcPts val="3260"/>
              </a:lnSpc>
            </a:pPr>
            <a:r>
              <a:rPr lang="en-US" sz="2000" b="1">
                <a:solidFill>
                  <a:srgbClr val="156669"/>
                </a:solidFill>
                <a:latin typeface="Agrandir Medium"/>
                <a:ea typeface="Agrandir Medium"/>
                <a:cs typeface="Agrandir Medium"/>
                <a:sym typeface="Agrandir Medium"/>
              </a:rPr>
              <a:t>Diabetes is a growing global health concern:</a:t>
            </a:r>
          </a:p>
          <a:p>
            <a:pPr marL="431802" lvl="1" indent="-215901" algn="l">
              <a:lnSpc>
                <a:spcPts val="3260"/>
              </a:lnSpc>
              <a:buFont typeface="Arial"/>
              <a:buChar char="•"/>
            </a:pPr>
            <a:r>
              <a:rPr lang="en-US" sz="2000" b="1">
                <a:solidFill>
                  <a:srgbClr val="156669"/>
                </a:solidFill>
                <a:latin typeface="Agrandir Medium"/>
                <a:ea typeface="Agrandir Medium"/>
                <a:cs typeface="Agrandir Medium"/>
                <a:sym typeface="Agrandir Medium"/>
              </a:rPr>
              <a:t>Over 537 million adults (aged 18–70) are living with diabetes worldwide.</a:t>
            </a:r>
          </a:p>
          <a:p>
            <a:pPr marL="431802" lvl="1" indent="-215901" algn="l">
              <a:lnSpc>
                <a:spcPts val="3260"/>
              </a:lnSpc>
              <a:buFont typeface="Arial"/>
              <a:buChar char="•"/>
            </a:pPr>
            <a:r>
              <a:rPr lang="en-US" sz="2000" b="1">
                <a:solidFill>
                  <a:srgbClr val="156669"/>
                </a:solidFill>
                <a:latin typeface="Agrandir Medium"/>
                <a:ea typeface="Agrandir Medium"/>
                <a:cs typeface="Agrandir Medium"/>
                <a:sym typeface="Agrandir Medium"/>
              </a:rPr>
              <a:t>1 in 10 adults has diabetes, about 830 million people world wide have diabetes.</a:t>
            </a:r>
          </a:p>
          <a:p>
            <a:pPr marL="431802" lvl="1" indent="-215901" algn="l">
              <a:lnSpc>
                <a:spcPts val="3260"/>
              </a:lnSpc>
              <a:buFont typeface="Arial"/>
              <a:buChar char="•"/>
            </a:pPr>
            <a:r>
              <a:rPr lang="en-US" sz="2000" b="1">
                <a:solidFill>
                  <a:srgbClr val="156669"/>
                </a:solidFill>
                <a:latin typeface="Agrandir Medium"/>
                <a:ea typeface="Agrandir Medium"/>
                <a:cs typeface="Agrandir Medium"/>
                <a:sym typeface="Agrandir Medium"/>
              </a:rPr>
              <a:t>Most cases are type 2 diabetes, which is largely preventable with healthy habits.</a:t>
            </a:r>
          </a:p>
          <a:p>
            <a:pPr algn="l">
              <a:lnSpc>
                <a:spcPts val="3260"/>
              </a:lnSpc>
            </a:pPr>
            <a:endParaRPr lang="en-US" sz="2000" b="1">
              <a:solidFill>
                <a:srgbClr val="156669"/>
              </a:solidFill>
              <a:latin typeface="Agrandir Medium"/>
              <a:ea typeface="Agrandir Medium"/>
              <a:cs typeface="Agrandir Medium"/>
              <a:sym typeface="Agrandir Medium"/>
            </a:endParaRPr>
          </a:p>
          <a:p>
            <a:pPr algn="l">
              <a:lnSpc>
                <a:spcPts val="3260"/>
              </a:lnSpc>
            </a:pPr>
            <a:endParaRPr lang="en-US" sz="2000" b="1">
              <a:solidFill>
                <a:srgbClr val="156669"/>
              </a:solidFill>
              <a:latin typeface="Agrandir Medium"/>
              <a:ea typeface="Agrandir Medium"/>
              <a:cs typeface="Agrandir Medium"/>
              <a:sym typeface="Agrandir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4772215" y="5277103"/>
            <a:ext cx="8743570" cy="5009897"/>
          </a:xfrm>
          <a:custGeom>
            <a:avLst/>
            <a:gdLst/>
            <a:ahLst/>
            <a:cxnLst/>
            <a:rect l="l" t="t" r="r" b="b"/>
            <a:pathLst>
              <a:path w="8743570" h="5009897">
                <a:moveTo>
                  <a:pt x="0" y="0"/>
                </a:moveTo>
                <a:lnTo>
                  <a:pt x="8743570" y="0"/>
                </a:lnTo>
                <a:lnTo>
                  <a:pt x="8743570" y="5009897"/>
                </a:lnTo>
                <a:lnTo>
                  <a:pt x="0" y="5009897"/>
                </a:lnTo>
                <a:lnTo>
                  <a:pt x="0" y="0"/>
                </a:lnTo>
                <a:close/>
              </a:path>
            </a:pathLst>
          </a:custGeom>
          <a:blipFill>
            <a:blip r:embed="rId2"/>
            <a:stretch>
              <a:fillRect b="-16277"/>
            </a:stretch>
          </a:blipFill>
        </p:spPr>
        <p:txBody>
          <a:bodyPr/>
          <a:lstStyle/>
          <a:p>
            <a:endParaRPr lang="en-US"/>
          </a:p>
        </p:txBody>
      </p:sp>
      <p:sp>
        <p:nvSpPr>
          <p:cNvPr id="3" name="TextBox 3"/>
          <p:cNvSpPr txBox="1"/>
          <p:nvPr/>
        </p:nvSpPr>
        <p:spPr>
          <a:xfrm>
            <a:off x="461963" y="2035279"/>
            <a:ext cx="17364075" cy="2695956"/>
          </a:xfrm>
          <a:prstGeom prst="rect">
            <a:avLst/>
          </a:prstGeom>
        </p:spPr>
        <p:txBody>
          <a:bodyPr lIns="0" tIns="0" rIns="0" bIns="0" rtlCol="0" anchor="t">
            <a:spAutoFit/>
          </a:bodyPr>
          <a:lstStyle/>
          <a:p>
            <a:pPr marL="0" lvl="0" indent="0" algn="ctr">
              <a:lnSpc>
                <a:spcPts val="6912"/>
              </a:lnSpc>
            </a:pPr>
            <a:r>
              <a:rPr lang="en-US" sz="7200" spc="-691">
                <a:solidFill>
                  <a:srgbClr val="3F2C22"/>
                </a:solidFill>
                <a:latin typeface="Public Sans"/>
                <a:ea typeface="Public Sans"/>
                <a:cs typeface="Public Sans"/>
                <a:sym typeface="Public Sans"/>
              </a:rPr>
              <a:t> A Web-Based Machine Learning System for Diabetes Risk Prediction and Lifestyle Management Using Non-Invasive Features  </a:t>
            </a:r>
          </a:p>
        </p:txBody>
      </p:sp>
      <p:sp>
        <p:nvSpPr>
          <p:cNvPr id="4" name="TextBox 4"/>
          <p:cNvSpPr txBox="1"/>
          <p:nvPr/>
        </p:nvSpPr>
        <p:spPr>
          <a:xfrm>
            <a:off x="923925" y="953308"/>
            <a:ext cx="7794590" cy="723138"/>
          </a:xfrm>
          <a:prstGeom prst="rect">
            <a:avLst/>
          </a:prstGeom>
        </p:spPr>
        <p:txBody>
          <a:bodyPr lIns="0" tIns="0" rIns="0" bIns="0" rtlCol="0" anchor="t">
            <a:spAutoFit/>
          </a:bodyPr>
          <a:lstStyle/>
          <a:p>
            <a:pPr marL="0" lvl="0" indent="0" algn="l">
              <a:lnSpc>
                <a:spcPts val="5376"/>
              </a:lnSpc>
            </a:pPr>
            <a:r>
              <a:rPr lang="en-US" sz="5600" spc="-537">
                <a:solidFill>
                  <a:srgbClr val="000000"/>
                </a:solidFill>
                <a:latin typeface="Public Sans"/>
                <a:ea typeface="Public Sans"/>
                <a:cs typeface="Public Sans"/>
                <a:sym typeface="Public Sans"/>
              </a:rPr>
              <a:t>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Freeform 2"/>
          <p:cNvSpPr/>
          <p:nvPr/>
        </p:nvSpPr>
        <p:spPr>
          <a:xfrm>
            <a:off x="11335896" y="1939551"/>
            <a:ext cx="5557396" cy="6407899"/>
          </a:xfrm>
          <a:custGeom>
            <a:avLst/>
            <a:gdLst/>
            <a:ahLst/>
            <a:cxnLst/>
            <a:rect l="l" t="t" r="r" b="b"/>
            <a:pathLst>
              <a:path w="5557396" h="6407899">
                <a:moveTo>
                  <a:pt x="0" y="0"/>
                </a:moveTo>
                <a:lnTo>
                  <a:pt x="5557396" y="0"/>
                </a:lnTo>
                <a:lnTo>
                  <a:pt x="5557396" y="6407898"/>
                </a:lnTo>
                <a:lnTo>
                  <a:pt x="0" y="6407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457697"/>
            <a:ext cx="10032784" cy="943356"/>
          </a:xfrm>
          <a:prstGeom prst="rect">
            <a:avLst/>
          </a:prstGeom>
        </p:spPr>
        <p:txBody>
          <a:bodyPr lIns="0" tIns="0" rIns="0" bIns="0" rtlCol="0" anchor="t">
            <a:spAutoFit/>
          </a:bodyPr>
          <a:lstStyle/>
          <a:p>
            <a:pPr marL="0" lvl="0" indent="0" algn="l">
              <a:lnSpc>
                <a:spcPts val="6912"/>
              </a:lnSpc>
            </a:pPr>
            <a:r>
              <a:rPr lang="en-US" sz="7200" spc="-691">
                <a:solidFill>
                  <a:srgbClr val="FBF6F1"/>
                </a:solidFill>
                <a:latin typeface="Public Sans"/>
                <a:ea typeface="Public Sans"/>
                <a:cs typeface="Public Sans"/>
                <a:sym typeface="Public Sans"/>
              </a:rPr>
              <a:t>What the Project is About</a:t>
            </a:r>
          </a:p>
        </p:txBody>
      </p:sp>
      <p:sp>
        <p:nvSpPr>
          <p:cNvPr id="4" name="TextBox 4"/>
          <p:cNvSpPr txBox="1"/>
          <p:nvPr/>
        </p:nvSpPr>
        <p:spPr>
          <a:xfrm>
            <a:off x="2337684" y="1519307"/>
            <a:ext cx="7586266" cy="9038844"/>
          </a:xfrm>
          <a:prstGeom prst="rect">
            <a:avLst/>
          </a:prstGeom>
        </p:spPr>
        <p:txBody>
          <a:bodyPr lIns="0" tIns="0" rIns="0" bIns="0" rtlCol="0" anchor="t">
            <a:spAutoFit/>
          </a:bodyPr>
          <a:lstStyle/>
          <a:p>
            <a:pPr marL="453390" lvl="1" indent="-226695" algn="l">
              <a:lnSpc>
                <a:spcPts val="3422"/>
              </a:lnSpc>
              <a:buFont typeface="Arial"/>
              <a:buChar char="•"/>
            </a:pPr>
            <a:r>
              <a:rPr lang="en-US" sz="2100" b="1">
                <a:solidFill>
                  <a:srgbClr val="004AAD"/>
                </a:solidFill>
                <a:latin typeface="Agrandir Medium"/>
                <a:ea typeface="Agrandir Medium"/>
                <a:cs typeface="Agrandir Medium"/>
                <a:sym typeface="Agrandir Medium"/>
              </a:rPr>
              <a:t>Objective:</a:t>
            </a:r>
            <a:r>
              <a:rPr lang="en-US" sz="2100" b="1">
                <a:solidFill>
                  <a:srgbClr val="FBF6F1"/>
                </a:solidFill>
                <a:latin typeface="Agrandir Medium"/>
                <a:ea typeface="Agrandir Medium"/>
                <a:cs typeface="Agrandir Medium"/>
                <a:sym typeface="Agrandir Medium"/>
              </a:rPr>
              <a:t> Predict diabetes risk using machine learning in a user-friendly web app.</a:t>
            </a:r>
          </a:p>
          <a:p>
            <a:pPr marL="453390" lvl="1" indent="-226695" algn="l">
              <a:lnSpc>
                <a:spcPts val="3422"/>
              </a:lnSpc>
              <a:buFont typeface="Arial"/>
              <a:buChar char="•"/>
            </a:pPr>
            <a:r>
              <a:rPr lang="en-US" sz="2100" b="1">
                <a:solidFill>
                  <a:srgbClr val="004AAD"/>
                </a:solidFill>
                <a:latin typeface="Agrandir Medium"/>
                <a:ea typeface="Agrandir Medium"/>
                <a:cs typeface="Agrandir Medium"/>
                <a:sym typeface="Agrandir Medium"/>
              </a:rPr>
              <a:t>Input Parameters:</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Age</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Gender</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Height &amp; Weight (for BMI calculation)</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Physical activity level</a:t>
            </a:r>
          </a:p>
          <a:p>
            <a:pPr marL="453390" lvl="1" indent="-226695" algn="l">
              <a:lnSpc>
                <a:spcPts val="3422"/>
              </a:lnSpc>
              <a:buFont typeface="Arial"/>
              <a:buChar char="•"/>
            </a:pPr>
            <a:r>
              <a:rPr lang="en-US" sz="2100" b="1">
                <a:solidFill>
                  <a:srgbClr val="004AAD"/>
                </a:solidFill>
                <a:latin typeface="Agrandir Medium"/>
                <a:ea typeface="Agrandir Medium"/>
                <a:cs typeface="Agrandir Medium"/>
                <a:sym typeface="Agrandir Medium"/>
              </a:rPr>
              <a:t>Core Functionality:</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Calculates BMI</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Predicts diabetes risk using a trained ML model</a:t>
            </a:r>
          </a:p>
          <a:p>
            <a:pPr marL="453390" lvl="1" indent="-226695" algn="l">
              <a:lnSpc>
                <a:spcPts val="3422"/>
              </a:lnSpc>
              <a:buFont typeface="Arial"/>
              <a:buChar char="•"/>
            </a:pPr>
            <a:r>
              <a:rPr lang="en-US" sz="2100" b="1">
                <a:solidFill>
                  <a:srgbClr val="004AAD"/>
                </a:solidFill>
                <a:latin typeface="Agrandir Medium"/>
                <a:ea typeface="Agrandir Medium"/>
                <a:cs typeface="Agrandir Medium"/>
                <a:sym typeface="Agrandir Medium"/>
              </a:rPr>
              <a:t>Output:</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Risk assessment result (at risk / not at risk)</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Personalized health advice</a:t>
            </a:r>
          </a:p>
          <a:p>
            <a:pPr marL="453390" lvl="1" indent="-226695" algn="l">
              <a:lnSpc>
                <a:spcPts val="3422"/>
              </a:lnSpc>
              <a:buFont typeface="Arial"/>
              <a:buChar char="•"/>
            </a:pPr>
            <a:r>
              <a:rPr lang="en-US" sz="2100" b="1">
                <a:solidFill>
                  <a:srgbClr val="004AAD"/>
                </a:solidFill>
                <a:latin typeface="Agrandir Medium"/>
                <a:ea typeface="Agrandir Medium"/>
                <a:cs typeface="Agrandir Medium"/>
                <a:sym typeface="Agrandir Medium"/>
              </a:rPr>
              <a:t>Additional Features:</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Interactive user dashboard</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Health tracking tools</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Lifestyle management support</a:t>
            </a:r>
          </a:p>
          <a:p>
            <a:pPr marL="453390" lvl="1" indent="-226695" algn="l">
              <a:lnSpc>
                <a:spcPts val="3422"/>
              </a:lnSpc>
              <a:buFont typeface="Arial"/>
              <a:buChar char="•"/>
            </a:pPr>
            <a:r>
              <a:rPr lang="en-US" sz="2100" b="1">
                <a:solidFill>
                  <a:srgbClr val="004AAD"/>
                </a:solidFill>
                <a:latin typeface="Agrandir Medium"/>
                <a:ea typeface="Agrandir Medium"/>
                <a:cs typeface="Agrandir Medium"/>
                <a:sym typeface="Agrandir Medium"/>
              </a:rPr>
              <a:t>Impact:</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Non-invasive, early risk detection</a:t>
            </a:r>
          </a:p>
          <a:p>
            <a:pPr marL="906780" lvl="2" indent="-302260" algn="l">
              <a:lnSpc>
                <a:spcPts val="3422"/>
              </a:lnSpc>
              <a:buFont typeface="Arial"/>
              <a:buChar char="⚬"/>
            </a:pPr>
            <a:r>
              <a:rPr lang="en-US" sz="2100" b="1">
                <a:solidFill>
                  <a:srgbClr val="FBF6F1"/>
                </a:solidFill>
                <a:latin typeface="Agrandir Medium"/>
                <a:ea typeface="Agrandir Medium"/>
                <a:cs typeface="Agrandir Medium"/>
                <a:sym typeface="Agrandir Medium"/>
              </a:rPr>
              <a:t>Encourages preventive health habits</a:t>
            </a:r>
          </a:p>
          <a:p>
            <a:pPr algn="l">
              <a:lnSpc>
                <a:spcPts val="3422"/>
              </a:lnSpc>
            </a:pPr>
            <a:endParaRPr lang="en-US" sz="2100" b="1">
              <a:solidFill>
                <a:srgbClr val="FBF6F1"/>
              </a:solidFill>
              <a:latin typeface="Agrandir Medium"/>
              <a:ea typeface="Agrandir Medium"/>
              <a:cs typeface="Agrandir Medium"/>
              <a:sym typeface="Agrandir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0234561" y="5757863"/>
            <a:ext cx="8053439" cy="4540126"/>
          </a:xfrm>
          <a:custGeom>
            <a:avLst/>
            <a:gdLst/>
            <a:ahLst/>
            <a:cxnLst/>
            <a:rect l="l" t="t" r="r" b="b"/>
            <a:pathLst>
              <a:path w="8053439" h="4540126">
                <a:moveTo>
                  <a:pt x="0" y="0"/>
                </a:moveTo>
                <a:lnTo>
                  <a:pt x="8053439" y="0"/>
                </a:lnTo>
                <a:lnTo>
                  <a:pt x="8053439" y="4540126"/>
                </a:lnTo>
                <a:lnTo>
                  <a:pt x="0" y="454012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49458" y="2209509"/>
            <a:ext cx="11480680" cy="6586854"/>
          </a:xfrm>
          <a:prstGeom prst="rect">
            <a:avLst/>
          </a:prstGeom>
        </p:spPr>
        <p:txBody>
          <a:bodyPr lIns="0" tIns="0" rIns="0" bIns="0" rtlCol="0" anchor="t">
            <a:spAutoFit/>
          </a:bodyPr>
          <a:lstStyle/>
          <a:p>
            <a:pPr algn="l">
              <a:lnSpc>
                <a:spcPts val="3260"/>
              </a:lnSpc>
              <a:spcBef>
                <a:spcPct val="0"/>
              </a:spcBef>
            </a:pPr>
            <a:r>
              <a:rPr lang="en-US" sz="2000" b="1">
                <a:solidFill>
                  <a:srgbClr val="2D1A0E"/>
                </a:solidFill>
                <a:latin typeface="Agrandir Medium"/>
                <a:ea typeface="Agrandir Medium"/>
                <a:cs typeface="Agrandir Medium"/>
                <a:sym typeface="Agrandir Medium"/>
              </a:rPr>
              <a:t>Gl</a:t>
            </a:r>
            <a:r>
              <a:rPr lang="en-US" sz="2000" b="1" u="none" strike="noStrike">
                <a:solidFill>
                  <a:srgbClr val="2D1A0E"/>
                </a:solidFill>
                <a:latin typeface="Agrandir Medium"/>
                <a:ea typeface="Agrandir Medium"/>
                <a:cs typeface="Agrandir Medium"/>
                <a:sym typeface="Agrandir Medium"/>
              </a:rPr>
              <a:t>obal Issue:</a:t>
            </a:r>
          </a:p>
          <a:p>
            <a:pPr marL="431802" lvl="1" indent="-215901" algn="l">
              <a:lnSpc>
                <a:spcPts val="3260"/>
              </a:lnSpc>
              <a:spcBef>
                <a:spcPct val="0"/>
              </a:spcBef>
              <a:buFont typeface="Arial"/>
              <a:buChar char="•"/>
            </a:pPr>
            <a:r>
              <a:rPr lang="en-US" sz="2000" b="1" u="none" strike="noStrike">
                <a:solidFill>
                  <a:srgbClr val="156669"/>
                </a:solidFill>
                <a:latin typeface="Agrandir Medium"/>
                <a:ea typeface="Agrandir Medium"/>
                <a:cs typeface="Agrandir Medium"/>
                <a:sym typeface="Agrandir Medium"/>
              </a:rPr>
              <a:t> Diabetes affects 830+ million people worldwide</a:t>
            </a:r>
          </a:p>
          <a:p>
            <a:pPr marL="431802" lvl="1" indent="-215901" algn="l">
              <a:lnSpc>
                <a:spcPts val="3260"/>
              </a:lnSpc>
              <a:spcBef>
                <a:spcPct val="0"/>
              </a:spcBef>
              <a:buFont typeface="Arial"/>
              <a:buChar char="•"/>
            </a:pPr>
            <a:r>
              <a:rPr lang="en-US" sz="2000" b="1" u="none" strike="noStrike">
                <a:solidFill>
                  <a:srgbClr val="156669"/>
                </a:solidFill>
                <a:latin typeface="Agrandir Medium"/>
                <a:ea typeface="Agrandir Medium"/>
                <a:cs typeface="Agrandir Medium"/>
                <a:sym typeface="Agrandir Medium"/>
              </a:rPr>
              <a:t>Many remain undiagnosed due to subtle early symptoms or lack of access to testing</a:t>
            </a:r>
          </a:p>
          <a:p>
            <a:pPr algn="l">
              <a:lnSpc>
                <a:spcPts val="3260"/>
              </a:lnSpc>
              <a:spcBef>
                <a:spcPct val="0"/>
              </a:spcBef>
            </a:pPr>
            <a:endParaRPr lang="en-US" sz="2000" b="1" u="none" strike="noStrike">
              <a:solidFill>
                <a:srgbClr val="156669"/>
              </a:solidFill>
              <a:latin typeface="Agrandir Medium"/>
              <a:ea typeface="Agrandir Medium"/>
              <a:cs typeface="Agrandir Medium"/>
              <a:sym typeface="Agrandir Medium"/>
            </a:endParaRPr>
          </a:p>
          <a:p>
            <a:pPr algn="l">
              <a:lnSpc>
                <a:spcPts val="3260"/>
              </a:lnSpc>
              <a:spcBef>
                <a:spcPct val="0"/>
              </a:spcBef>
            </a:pPr>
            <a:r>
              <a:rPr lang="en-US" sz="2000" b="1" u="none" strike="noStrike">
                <a:solidFill>
                  <a:srgbClr val="2D1A0E"/>
                </a:solidFill>
                <a:latin typeface="Agrandir Medium"/>
                <a:ea typeface="Agrandir Medium"/>
                <a:cs typeface="Agrandir Medium"/>
                <a:sym typeface="Agrandir Medium"/>
              </a:rPr>
              <a:t>Challenges with Existing Tools:</a:t>
            </a:r>
          </a:p>
          <a:p>
            <a:pPr marL="431802" lvl="1" indent="-215901" algn="l">
              <a:lnSpc>
                <a:spcPts val="3260"/>
              </a:lnSpc>
              <a:spcBef>
                <a:spcPct val="0"/>
              </a:spcBef>
              <a:buFont typeface="Arial"/>
              <a:buChar char="•"/>
            </a:pPr>
            <a:r>
              <a:rPr lang="en-US" sz="2000" b="1" u="none" strike="noStrike">
                <a:solidFill>
                  <a:srgbClr val="156669"/>
                </a:solidFill>
                <a:latin typeface="Agrandir Medium"/>
                <a:ea typeface="Agrandir Medium"/>
                <a:cs typeface="Agrandir Medium"/>
                <a:sym typeface="Agrandir Medium"/>
              </a:rPr>
              <a:t>Often invasive, costly, or inaccessible</a:t>
            </a:r>
          </a:p>
          <a:p>
            <a:pPr algn="l">
              <a:lnSpc>
                <a:spcPts val="3260"/>
              </a:lnSpc>
              <a:spcBef>
                <a:spcPct val="0"/>
              </a:spcBef>
            </a:pPr>
            <a:endParaRPr lang="en-US" sz="2000" b="1" u="none" strike="noStrike">
              <a:solidFill>
                <a:srgbClr val="156669"/>
              </a:solidFill>
              <a:latin typeface="Agrandir Medium"/>
              <a:ea typeface="Agrandir Medium"/>
              <a:cs typeface="Agrandir Medium"/>
              <a:sym typeface="Agrandir Medium"/>
            </a:endParaRPr>
          </a:p>
          <a:p>
            <a:pPr algn="l">
              <a:lnSpc>
                <a:spcPts val="3260"/>
              </a:lnSpc>
              <a:spcBef>
                <a:spcPct val="0"/>
              </a:spcBef>
            </a:pPr>
            <a:r>
              <a:rPr lang="en-US" sz="2000" b="1" u="none" strike="noStrike">
                <a:solidFill>
                  <a:srgbClr val="2D1A0E"/>
                </a:solidFill>
                <a:latin typeface="Agrandir Medium"/>
                <a:ea typeface="Agrandir Medium"/>
                <a:cs typeface="Agrandir Medium"/>
                <a:sym typeface="Agrandir Medium"/>
              </a:rPr>
              <a:t>My Solution:</a:t>
            </a:r>
          </a:p>
          <a:p>
            <a:pPr marL="431802" lvl="1" indent="-215901" algn="l">
              <a:lnSpc>
                <a:spcPts val="3260"/>
              </a:lnSpc>
              <a:spcBef>
                <a:spcPct val="0"/>
              </a:spcBef>
              <a:buFont typeface="Arial"/>
              <a:buChar char="•"/>
            </a:pPr>
            <a:r>
              <a:rPr lang="en-US" sz="2000" b="1" u="none" strike="noStrike">
                <a:solidFill>
                  <a:srgbClr val="156669"/>
                </a:solidFill>
                <a:latin typeface="Agrandir Medium"/>
                <a:ea typeface="Agrandir Medium"/>
                <a:cs typeface="Agrandir Medium"/>
                <a:sym typeface="Agrandir Medium"/>
              </a:rPr>
              <a:t>A non-invasive, low-cost, and easy-to-use web application</a:t>
            </a:r>
          </a:p>
          <a:p>
            <a:pPr marL="431802" lvl="1" indent="-215901" algn="l">
              <a:lnSpc>
                <a:spcPts val="3260"/>
              </a:lnSpc>
              <a:spcBef>
                <a:spcPct val="0"/>
              </a:spcBef>
              <a:buFont typeface="Arial"/>
              <a:buChar char="•"/>
            </a:pPr>
            <a:r>
              <a:rPr lang="en-US" sz="2000" b="1" u="none" strike="noStrike">
                <a:solidFill>
                  <a:srgbClr val="156669"/>
                </a:solidFill>
                <a:latin typeface="Agrandir Medium"/>
                <a:ea typeface="Agrandir Medium"/>
                <a:cs typeface="Agrandir Medium"/>
                <a:sym typeface="Agrandir Medium"/>
              </a:rPr>
              <a:t>Designed for users aged 18–70, especially those at risk due to lifestyle</a:t>
            </a:r>
          </a:p>
          <a:p>
            <a:pPr algn="l">
              <a:lnSpc>
                <a:spcPts val="3260"/>
              </a:lnSpc>
              <a:spcBef>
                <a:spcPct val="0"/>
              </a:spcBef>
            </a:pPr>
            <a:endParaRPr lang="en-US" sz="2000" b="1" u="none" strike="noStrike">
              <a:solidFill>
                <a:srgbClr val="156669"/>
              </a:solidFill>
              <a:latin typeface="Agrandir Medium"/>
              <a:ea typeface="Agrandir Medium"/>
              <a:cs typeface="Agrandir Medium"/>
              <a:sym typeface="Agrandir Medium"/>
            </a:endParaRPr>
          </a:p>
          <a:p>
            <a:pPr algn="l">
              <a:lnSpc>
                <a:spcPts val="3260"/>
              </a:lnSpc>
              <a:spcBef>
                <a:spcPct val="0"/>
              </a:spcBef>
            </a:pPr>
            <a:r>
              <a:rPr lang="en-US" sz="2000" b="1" u="none" strike="noStrike">
                <a:solidFill>
                  <a:srgbClr val="2D1A0E"/>
                </a:solidFill>
                <a:latin typeface="Agrandir Medium"/>
                <a:ea typeface="Agrandir Medium"/>
                <a:cs typeface="Agrandir Medium"/>
                <a:sym typeface="Agrandir Medium"/>
              </a:rPr>
              <a:t>Key Goals:</a:t>
            </a:r>
          </a:p>
          <a:p>
            <a:pPr marL="431802" lvl="1" indent="-215901" algn="l">
              <a:lnSpc>
                <a:spcPts val="3260"/>
              </a:lnSpc>
              <a:spcBef>
                <a:spcPct val="0"/>
              </a:spcBef>
              <a:buFont typeface="Arial"/>
              <a:buChar char="•"/>
            </a:pPr>
            <a:r>
              <a:rPr lang="en-US" sz="2000" b="1" u="none" strike="noStrike">
                <a:solidFill>
                  <a:srgbClr val="156669"/>
                </a:solidFill>
                <a:latin typeface="Agrandir Medium"/>
                <a:ea typeface="Agrandir Medium"/>
                <a:cs typeface="Agrandir Medium"/>
                <a:sym typeface="Agrandir Medium"/>
              </a:rPr>
              <a:t>Promote early diagnosis and health awareness</a:t>
            </a:r>
          </a:p>
          <a:p>
            <a:pPr marL="431802" lvl="1" indent="-215901" algn="l">
              <a:lnSpc>
                <a:spcPts val="3260"/>
              </a:lnSpc>
              <a:spcBef>
                <a:spcPct val="0"/>
              </a:spcBef>
              <a:buFont typeface="Arial"/>
              <a:buChar char="•"/>
            </a:pPr>
            <a:r>
              <a:rPr lang="en-US" sz="2000" b="1" u="none" strike="noStrike">
                <a:solidFill>
                  <a:srgbClr val="156669"/>
                </a:solidFill>
                <a:latin typeface="Agrandir Medium"/>
                <a:ea typeface="Agrandir Medium"/>
                <a:cs typeface="Agrandir Medium"/>
                <a:sym typeface="Agrandir Medium"/>
              </a:rPr>
              <a:t>Support preventive healthcare</a:t>
            </a:r>
          </a:p>
          <a:p>
            <a:pPr marL="431802" lvl="1" indent="-215901" algn="l">
              <a:lnSpc>
                <a:spcPts val="3260"/>
              </a:lnSpc>
              <a:spcBef>
                <a:spcPct val="0"/>
              </a:spcBef>
              <a:buFont typeface="Arial"/>
              <a:buChar char="•"/>
            </a:pPr>
            <a:r>
              <a:rPr lang="en-US" sz="2000" b="1" u="none" strike="noStrike">
                <a:solidFill>
                  <a:srgbClr val="156669"/>
                </a:solidFill>
                <a:latin typeface="Agrandir Medium"/>
                <a:ea typeface="Agrandir Medium"/>
                <a:cs typeface="Agrandir Medium"/>
                <a:sym typeface="Agrandir Medium"/>
              </a:rPr>
              <a:t>Empower individuals to manage their well-being proactively</a:t>
            </a:r>
          </a:p>
          <a:p>
            <a:pPr marL="0" lvl="0" indent="0" algn="l">
              <a:lnSpc>
                <a:spcPts val="3260"/>
              </a:lnSpc>
              <a:spcBef>
                <a:spcPct val="0"/>
              </a:spcBef>
            </a:pPr>
            <a:endParaRPr lang="en-US" sz="2000" b="1" u="none" strike="noStrike">
              <a:solidFill>
                <a:srgbClr val="156669"/>
              </a:solidFill>
              <a:latin typeface="Agrandir Medium"/>
              <a:ea typeface="Agrandir Medium"/>
              <a:cs typeface="Agrandir Medium"/>
              <a:sym typeface="Agrandir Medium"/>
            </a:endParaRPr>
          </a:p>
        </p:txBody>
      </p:sp>
      <p:sp>
        <p:nvSpPr>
          <p:cNvPr id="4" name="Freeform 4"/>
          <p:cNvSpPr/>
          <p:nvPr/>
        </p:nvSpPr>
        <p:spPr>
          <a:xfrm>
            <a:off x="12530137" y="0"/>
            <a:ext cx="5757863" cy="5757863"/>
          </a:xfrm>
          <a:custGeom>
            <a:avLst/>
            <a:gdLst/>
            <a:ahLst/>
            <a:cxnLst/>
            <a:rect l="l" t="t" r="r" b="b"/>
            <a:pathLst>
              <a:path w="5757863" h="5757863">
                <a:moveTo>
                  <a:pt x="0" y="0"/>
                </a:moveTo>
                <a:lnTo>
                  <a:pt x="5757863" y="0"/>
                </a:lnTo>
                <a:lnTo>
                  <a:pt x="5757863" y="5757863"/>
                </a:lnTo>
                <a:lnTo>
                  <a:pt x="0" y="5757863"/>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0" y="633222"/>
            <a:ext cx="8926772" cy="943356"/>
          </a:xfrm>
          <a:prstGeom prst="rect">
            <a:avLst/>
          </a:prstGeom>
        </p:spPr>
        <p:txBody>
          <a:bodyPr lIns="0" tIns="0" rIns="0" bIns="0" rtlCol="0" anchor="t">
            <a:spAutoFit/>
          </a:bodyPr>
          <a:lstStyle/>
          <a:p>
            <a:pPr marL="0" lvl="0" indent="0" algn="ctr">
              <a:lnSpc>
                <a:spcPts val="6912"/>
              </a:lnSpc>
              <a:spcBef>
                <a:spcPct val="0"/>
              </a:spcBef>
            </a:pPr>
            <a:r>
              <a:rPr lang="en-US" sz="7200" spc="-691">
                <a:solidFill>
                  <a:srgbClr val="156669"/>
                </a:solidFill>
                <a:latin typeface="Public Sans"/>
                <a:ea typeface="Public Sans"/>
                <a:cs typeface="Public Sans"/>
                <a:sym typeface="Public Sans"/>
              </a:rPr>
              <a:t> Why It Was Created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9144000" y="1175461"/>
            <a:ext cx="7907220" cy="7936078"/>
          </a:xfrm>
          <a:custGeom>
            <a:avLst/>
            <a:gdLst/>
            <a:ahLst/>
            <a:cxnLst/>
            <a:rect l="l" t="t" r="r" b="b"/>
            <a:pathLst>
              <a:path w="7907220" h="7936078">
                <a:moveTo>
                  <a:pt x="0" y="0"/>
                </a:moveTo>
                <a:lnTo>
                  <a:pt x="7907220" y="0"/>
                </a:lnTo>
                <a:lnTo>
                  <a:pt x="7907220" y="7936078"/>
                </a:lnTo>
                <a:lnTo>
                  <a:pt x="0" y="793607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1805656" y="573406"/>
            <a:ext cx="7338344" cy="943356"/>
          </a:xfrm>
          <a:prstGeom prst="rect">
            <a:avLst/>
          </a:prstGeom>
        </p:spPr>
        <p:txBody>
          <a:bodyPr lIns="0" tIns="0" rIns="0" bIns="0" rtlCol="0" anchor="t">
            <a:spAutoFit/>
          </a:bodyPr>
          <a:lstStyle/>
          <a:p>
            <a:pPr marL="0" lvl="0" indent="0" algn="l">
              <a:lnSpc>
                <a:spcPts val="6912"/>
              </a:lnSpc>
            </a:pPr>
            <a:r>
              <a:rPr lang="en-US" sz="7200" spc="-691">
                <a:solidFill>
                  <a:srgbClr val="156669"/>
                </a:solidFill>
                <a:latin typeface="Public Sans"/>
                <a:ea typeface="Public Sans"/>
                <a:cs typeface="Public Sans"/>
                <a:sym typeface="Public Sans"/>
              </a:rPr>
              <a:t>How It Works</a:t>
            </a:r>
          </a:p>
        </p:txBody>
      </p:sp>
      <p:sp>
        <p:nvSpPr>
          <p:cNvPr id="4" name="TextBox 4"/>
          <p:cNvSpPr txBox="1"/>
          <p:nvPr/>
        </p:nvSpPr>
        <p:spPr>
          <a:xfrm>
            <a:off x="1718072" y="1919481"/>
            <a:ext cx="6340600" cy="7815579"/>
          </a:xfrm>
          <a:prstGeom prst="rect">
            <a:avLst/>
          </a:prstGeom>
        </p:spPr>
        <p:txBody>
          <a:bodyPr lIns="0" tIns="0" rIns="0" bIns="0" rtlCol="0" anchor="t">
            <a:spAutoFit/>
          </a:bodyPr>
          <a:lstStyle/>
          <a:p>
            <a:pPr algn="l">
              <a:lnSpc>
                <a:spcPts val="3260"/>
              </a:lnSpc>
            </a:pPr>
            <a:r>
              <a:rPr lang="en-US" sz="2000" b="1">
                <a:solidFill>
                  <a:srgbClr val="156669"/>
                </a:solidFill>
                <a:latin typeface="Agrandir Medium"/>
                <a:ea typeface="Agrandir Medium"/>
                <a:cs typeface="Agrandir Medium"/>
                <a:sym typeface="Agrandir Medium"/>
              </a:rPr>
              <a:t>System Workflow &amp; Features</a:t>
            </a:r>
          </a:p>
          <a:p>
            <a:pPr marL="431802" lvl="1" indent="-215901" algn="l">
              <a:lnSpc>
                <a:spcPts val="3260"/>
              </a:lnSpc>
              <a:buFont typeface="Arial"/>
              <a:buChar char="•"/>
            </a:pPr>
            <a:r>
              <a:rPr lang="en-US" sz="2000" b="1">
                <a:solidFill>
                  <a:srgbClr val="004AAD"/>
                </a:solidFill>
                <a:latin typeface="Agrandir Medium"/>
                <a:ea typeface="Agrandir Medium"/>
                <a:cs typeface="Agrandir Medium"/>
                <a:sym typeface="Agrandir Medium"/>
              </a:rPr>
              <a:t>User Input via Web Interface:</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Age, gender, height, weight, physical activity level</a:t>
            </a:r>
          </a:p>
          <a:p>
            <a:pPr marL="431802" lvl="1" indent="-215901" algn="l">
              <a:lnSpc>
                <a:spcPts val="3260"/>
              </a:lnSpc>
              <a:buFont typeface="Arial"/>
              <a:buChar char="•"/>
            </a:pPr>
            <a:r>
              <a:rPr lang="en-US" sz="2000" b="1">
                <a:solidFill>
                  <a:srgbClr val="004AAD"/>
                </a:solidFill>
                <a:latin typeface="Agrandir Medium"/>
                <a:ea typeface="Agrandir Medium"/>
                <a:cs typeface="Agrandir Medium"/>
                <a:sym typeface="Agrandir Medium"/>
              </a:rPr>
              <a:t>Automatic BMI Calculation</a:t>
            </a:r>
          </a:p>
          <a:p>
            <a:pPr marL="431802" lvl="1" indent="-215901" algn="l">
              <a:lnSpc>
                <a:spcPts val="3260"/>
              </a:lnSpc>
              <a:buFont typeface="Arial"/>
              <a:buChar char="•"/>
            </a:pPr>
            <a:r>
              <a:rPr lang="en-US" sz="2000" b="1">
                <a:solidFill>
                  <a:srgbClr val="004AAD"/>
                </a:solidFill>
                <a:latin typeface="Agrandir Medium"/>
                <a:ea typeface="Agrandir Medium"/>
                <a:cs typeface="Agrandir Medium"/>
                <a:sym typeface="Agrandir Medium"/>
              </a:rPr>
              <a:t>Real-Time Risk Prediction:</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Uses trained XGBoost ML model</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Instantly assesses diabetes risk</a:t>
            </a:r>
          </a:p>
          <a:p>
            <a:pPr marL="431802" lvl="1" indent="-215901" algn="l">
              <a:lnSpc>
                <a:spcPts val="3260"/>
              </a:lnSpc>
              <a:buFont typeface="Arial"/>
              <a:buChar char="•"/>
            </a:pPr>
            <a:r>
              <a:rPr lang="en-US" sz="2000" b="1">
                <a:solidFill>
                  <a:srgbClr val="004AAD"/>
                </a:solidFill>
                <a:latin typeface="Agrandir Medium"/>
                <a:ea typeface="Agrandir Medium"/>
                <a:cs typeface="Agrandir Medium"/>
                <a:sym typeface="Agrandir Medium"/>
              </a:rPr>
              <a:t>Personalized Output:</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Tailored lifestyle &amp; dietary advice</a:t>
            </a:r>
          </a:p>
          <a:p>
            <a:pPr marL="431802" lvl="1" indent="-215901" algn="l">
              <a:lnSpc>
                <a:spcPts val="3260"/>
              </a:lnSpc>
              <a:buFont typeface="Arial"/>
              <a:buChar char="•"/>
            </a:pPr>
            <a:r>
              <a:rPr lang="en-US" sz="2000" b="1">
                <a:solidFill>
                  <a:srgbClr val="004AAD"/>
                </a:solidFill>
                <a:latin typeface="Agrandir Medium"/>
                <a:ea typeface="Agrandir Medium"/>
                <a:cs typeface="Agrandir Medium"/>
                <a:sym typeface="Agrandir Medium"/>
              </a:rPr>
              <a:t>Health Monitoring Tools:</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Meal image uploads for dietary tracking</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Blood sugar report uploads</a:t>
            </a:r>
          </a:p>
          <a:p>
            <a:pPr marL="431802" lvl="1" indent="-215901" algn="l">
              <a:lnSpc>
                <a:spcPts val="3260"/>
              </a:lnSpc>
              <a:buFont typeface="Arial"/>
              <a:buChar char="•"/>
            </a:pPr>
            <a:r>
              <a:rPr lang="en-US" sz="2000" b="1">
                <a:solidFill>
                  <a:srgbClr val="004AAD"/>
                </a:solidFill>
                <a:latin typeface="Agrandir Medium"/>
                <a:ea typeface="Agrandir Medium"/>
                <a:cs typeface="Agrandir Medium"/>
                <a:sym typeface="Agrandir Medium"/>
              </a:rPr>
              <a:t>User Dashboard:</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View past entries &amp; health trends</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Access previous recommendations</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Educational resources on symptoms &amp; prevention</a:t>
            </a:r>
          </a:p>
          <a:p>
            <a:pPr algn="l">
              <a:lnSpc>
                <a:spcPts val="3260"/>
              </a:lnSpc>
            </a:pPr>
            <a:endParaRPr lang="en-US" sz="2000" b="1">
              <a:solidFill>
                <a:srgbClr val="156669"/>
              </a:solidFill>
              <a:latin typeface="Agrandir Medium"/>
              <a:ea typeface="Agrandir Medium"/>
              <a:cs typeface="Agrandir Medium"/>
              <a:sym typeface="Agrandir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887646" y="1739258"/>
            <a:ext cx="7097287" cy="7224667"/>
            <a:chOff x="0" y="0"/>
            <a:chExt cx="2213460" cy="2253186"/>
          </a:xfrm>
        </p:grpSpPr>
        <p:sp>
          <p:nvSpPr>
            <p:cNvPr id="3" name="Freeform 3"/>
            <p:cNvSpPr/>
            <p:nvPr/>
          </p:nvSpPr>
          <p:spPr>
            <a:xfrm>
              <a:off x="0" y="0"/>
              <a:ext cx="2213460" cy="2253186"/>
            </a:xfrm>
            <a:custGeom>
              <a:avLst/>
              <a:gdLst/>
              <a:ahLst/>
              <a:cxnLst/>
              <a:rect l="l" t="t" r="r" b="b"/>
              <a:pathLst>
                <a:path w="2213460" h="2253186">
                  <a:moveTo>
                    <a:pt x="16362" y="0"/>
                  </a:moveTo>
                  <a:lnTo>
                    <a:pt x="2197097" y="0"/>
                  </a:lnTo>
                  <a:cubicBezTo>
                    <a:pt x="2201437" y="0"/>
                    <a:pt x="2205599" y="1724"/>
                    <a:pt x="2208667" y="4792"/>
                  </a:cubicBezTo>
                  <a:cubicBezTo>
                    <a:pt x="2211736" y="7861"/>
                    <a:pt x="2213460" y="12023"/>
                    <a:pt x="2213460" y="16362"/>
                  </a:cubicBezTo>
                  <a:lnTo>
                    <a:pt x="2213460" y="2236824"/>
                  </a:lnTo>
                  <a:cubicBezTo>
                    <a:pt x="2213460" y="2241163"/>
                    <a:pt x="2211736" y="2245325"/>
                    <a:pt x="2208667" y="2248394"/>
                  </a:cubicBezTo>
                  <a:cubicBezTo>
                    <a:pt x="2205599" y="2251462"/>
                    <a:pt x="2201437" y="2253186"/>
                    <a:pt x="2197097" y="2253186"/>
                  </a:cubicBezTo>
                  <a:lnTo>
                    <a:pt x="16362" y="2253186"/>
                  </a:lnTo>
                  <a:cubicBezTo>
                    <a:pt x="7326" y="2253186"/>
                    <a:pt x="0" y="2245861"/>
                    <a:pt x="0" y="2236824"/>
                  </a:cubicBezTo>
                  <a:lnTo>
                    <a:pt x="0" y="16362"/>
                  </a:lnTo>
                  <a:cubicBezTo>
                    <a:pt x="0" y="12023"/>
                    <a:pt x="1724" y="7861"/>
                    <a:pt x="4792" y="4792"/>
                  </a:cubicBezTo>
                  <a:cubicBezTo>
                    <a:pt x="7861" y="1724"/>
                    <a:pt x="12023" y="0"/>
                    <a:pt x="16362" y="0"/>
                  </a:cubicBezTo>
                  <a:close/>
                </a:path>
              </a:pathLst>
            </a:custGeom>
            <a:solidFill>
              <a:srgbClr val="D9D9D9"/>
            </a:solidFill>
            <a:ln w="9525" cap="sq">
              <a:solidFill>
                <a:srgbClr val="000000"/>
              </a:solidFill>
              <a:prstDash val="solid"/>
              <a:miter/>
            </a:ln>
          </p:spPr>
          <p:txBody>
            <a:bodyPr/>
            <a:lstStyle/>
            <a:p>
              <a:endParaRPr lang="en-US"/>
            </a:p>
          </p:txBody>
        </p:sp>
        <p:sp>
          <p:nvSpPr>
            <p:cNvPr id="4" name="TextBox 4"/>
            <p:cNvSpPr txBox="1"/>
            <p:nvPr/>
          </p:nvSpPr>
          <p:spPr>
            <a:xfrm>
              <a:off x="0" y="-38100"/>
              <a:ext cx="2213460" cy="229128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02796" y="3498765"/>
            <a:ext cx="6466986" cy="4955043"/>
            <a:chOff x="0" y="0"/>
            <a:chExt cx="8622649" cy="6606724"/>
          </a:xfrm>
        </p:grpSpPr>
        <p:sp>
          <p:nvSpPr>
            <p:cNvPr id="6" name="Freeform 6"/>
            <p:cNvSpPr/>
            <p:nvPr/>
          </p:nvSpPr>
          <p:spPr>
            <a:xfrm>
              <a:off x="4338691" y="189005"/>
              <a:ext cx="2427028" cy="1213522"/>
            </a:xfrm>
            <a:custGeom>
              <a:avLst/>
              <a:gdLst/>
              <a:ahLst/>
              <a:cxnLst/>
              <a:rect l="l" t="t" r="r" b="b"/>
              <a:pathLst>
                <a:path w="2427028" h="1213522">
                  <a:moveTo>
                    <a:pt x="0" y="0"/>
                  </a:moveTo>
                  <a:lnTo>
                    <a:pt x="2427028" y="0"/>
                  </a:lnTo>
                  <a:lnTo>
                    <a:pt x="2427028" y="1213522"/>
                  </a:lnTo>
                  <a:lnTo>
                    <a:pt x="0" y="1213522"/>
                  </a:lnTo>
                  <a:lnTo>
                    <a:pt x="0" y="0"/>
                  </a:lnTo>
                  <a:close/>
                </a:path>
              </a:pathLst>
            </a:custGeom>
            <a:blipFill>
              <a:blip r:embed="rId2"/>
              <a:stretch>
                <a:fillRect/>
              </a:stretch>
            </a:blipFill>
          </p:spPr>
          <p:txBody>
            <a:bodyPr/>
            <a:lstStyle/>
            <a:p>
              <a:endParaRPr lang="en-US"/>
            </a:p>
          </p:txBody>
        </p:sp>
        <p:sp>
          <p:nvSpPr>
            <p:cNvPr id="7" name="Freeform 7"/>
            <p:cNvSpPr/>
            <p:nvPr/>
          </p:nvSpPr>
          <p:spPr>
            <a:xfrm>
              <a:off x="6762908" y="0"/>
              <a:ext cx="1405131" cy="1596739"/>
            </a:xfrm>
            <a:custGeom>
              <a:avLst/>
              <a:gdLst/>
              <a:ahLst/>
              <a:cxnLst/>
              <a:rect l="l" t="t" r="r" b="b"/>
              <a:pathLst>
                <a:path w="1405131" h="1596739">
                  <a:moveTo>
                    <a:pt x="0" y="0"/>
                  </a:moveTo>
                  <a:lnTo>
                    <a:pt x="1405131" y="0"/>
                  </a:lnTo>
                  <a:lnTo>
                    <a:pt x="1405131" y="1596739"/>
                  </a:lnTo>
                  <a:lnTo>
                    <a:pt x="0" y="1596739"/>
                  </a:lnTo>
                  <a:lnTo>
                    <a:pt x="0" y="0"/>
                  </a:lnTo>
                  <a:close/>
                </a:path>
              </a:pathLst>
            </a:custGeom>
            <a:blipFill>
              <a:blip r:embed="rId3"/>
              <a:stretch>
                <a:fillRect l="-21983" r="-180288"/>
              </a:stretch>
            </a:blipFill>
          </p:spPr>
          <p:txBody>
            <a:bodyPr/>
            <a:lstStyle/>
            <a:p>
              <a:endParaRPr lang="en-US"/>
            </a:p>
          </p:txBody>
        </p:sp>
        <p:sp>
          <p:nvSpPr>
            <p:cNvPr id="8" name="Freeform 8"/>
            <p:cNvSpPr/>
            <p:nvPr/>
          </p:nvSpPr>
          <p:spPr>
            <a:xfrm>
              <a:off x="394940" y="891826"/>
              <a:ext cx="2682522" cy="2634608"/>
            </a:xfrm>
            <a:custGeom>
              <a:avLst/>
              <a:gdLst/>
              <a:ahLst/>
              <a:cxnLst/>
              <a:rect l="l" t="t" r="r" b="b"/>
              <a:pathLst>
                <a:path w="2682522" h="2634608">
                  <a:moveTo>
                    <a:pt x="0" y="0"/>
                  </a:moveTo>
                  <a:lnTo>
                    <a:pt x="2682523" y="0"/>
                  </a:lnTo>
                  <a:lnTo>
                    <a:pt x="2682523" y="2634608"/>
                  </a:lnTo>
                  <a:lnTo>
                    <a:pt x="0" y="2634608"/>
                  </a:lnTo>
                  <a:lnTo>
                    <a:pt x="0" y="0"/>
                  </a:lnTo>
                  <a:close/>
                </a:path>
              </a:pathLst>
            </a:custGeom>
            <a:blipFill>
              <a:blip r:embed="rId4"/>
              <a:stretch>
                <a:fillRect l="-29668" t="-28527" r="-19735" b="-23593"/>
              </a:stretch>
            </a:blipFill>
          </p:spPr>
          <p:txBody>
            <a:bodyPr/>
            <a:lstStyle/>
            <a:p>
              <a:endParaRPr lang="en-US"/>
            </a:p>
          </p:txBody>
        </p:sp>
        <p:sp>
          <p:nvSpPr>
            <p:cNvPr id="9" name="Freeform 9"/>
            <p:cNvSpPr/>
            <p:nvPr/>
          </p:nvSpPr>
          <p:spPr>
            <a:xfrm>
              <a:off x="6332495" y="1379944"/>
              <a:ext cx="1697918" cy="1585080"/>
            </a:xfrm>
            <a:custGeom>
              <a:avLst/>
              <a:gdLst/>
              <a:ahLst/>
              <a:cxnLst/>
              <a:rect l="l" t="t" r="r" b="b"/>
              <a:pathLst>
                <a:path w="1697918" h="1585080">
                  <a:moveTo>
                    <a:pt x="0" y="0"/>
                  </a:moveTo>
                  <a:lnTo>
                    <a:pt x="1697919" y="0"/>
                  </a:lnTo>
                  <a:lnTo>
                    <a:pt x="1697919" y="1585080"/>
                  </a:lnTo>
                  <a:lnTo>
                    <a:pt x="0" y="15850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2626207" y="1509759"/>
              <a:ext cx="3816187" cy="1293347"/>
            </a:xfrm>
            <a:custGeom>
              <a:avLst/>
              <a:gdLst/>
              <a:ahLst/>
              <a:cxnLst/>
              <a:rect l="l" t="t" r="r" b="b"/>
              <a:pathLst>
                <a:path w="3816187" h="1293347">
                  <a:moveTo>
                    <a:pt x="0" y="0"/>
                  </a:moveTo>
                  <a:lnTo>
                    <a:pt x="3816187" y="0"/>
                  </a:lnTo>
                  <a:lnTo>
                    <a:pt x="3816187" y="1293347"/>
                  </a:lnTo>
                  <a:lnTo>
                    <a:pt x="0" y="1293347"/>
                  </a:lnTo>
                  <a:lnTo>
                    <a:pt x="0" y="0"/>
                  </a:lnTo>
                  <a:close/>
                </a:path>
              </a:pathLst>
            </a:custGeom>
            <a:blipFill>
              <a:blip r:embed="rId7"/>
              <a:stretch>
                <a:fillRect l="-27828" t="-82585" r="-28657" b="-74205"/>
              </a:stretch>
            </a:blipFill>
          </p:spPr>
          <p:txBody>
            <a:bodyPr/>
            <a:lstStyle/>
            <a:p>
              <a:endParaRPr lang="en-US"/>
            </a:p>
          </p:txBody>
        </p:sp>
        <p:sp>
          <p:nvSpPr>
            <p:cNvPr id="11" name="Freeform 11"/>
            <p:cNvSpPr/>
            <p:nvPr/>
          </p:nvSpPr>
          <p:spPr>
            <a:xfrm>
              <a:off x="0" y="2845766"/>
              <a:ext cx="4391030" cy="1373188"/>
            </a:xfrm>
            <a:custGeom>
              <a:avLst/>
              <a:gdLst/>
              <a:ahLst/>
              <a:cxnLst/>
              <a:rect l="l" t="t" r="r" b="b"/>
              <a:pathLst>
                <a:path w="4391030" h="1373188">
                  <a:moveTo>
                    <a:pt x="0" y="0"/>
                  </a:moveTo>
                  <a:lnTo>
                    <a:pt x="4391030" y="0"/>
                  </a:lnTo>
                  <a:lnTo>
                    <a:pt x="4391030" y="1373188"/>
                  </a:lnTo>
                  <a:lnTo>
                    <a:pt x="0" y="1373188"/>
                  </a:lnTo>
                  <a:lnTo>
                    <a:pt x="0" y="0"/>
                  </a:lnTo>
                  <a:close/>
                </a:path>
              </a:pathLst>
            </a:custGeom>
            <a:blipFill>
              <a:blip r:embed="rId8"/>
              <a:stretch>
                <a:fillRect l="-3495" t="-75849" r="-3049" b="-79964"/>
              </a:stretch>
            </a:blipFill>
          </p:spPr>
          <p:txBody>
            <a:bodyPr/>
            <a:lstStyle/>
            <a:p>
              <a:endParaRPr lang="en-US"/>
            </a:p>
          </p:txBody>
        </p:sp>
        <p:sp>
          <p:nvSpPr>
            <p:cNvPr id="12" name="Freeform 12"/>
            <p:cNvSpPr/>
            <p:nvPr/>
          </p:nvSpPr>
          <p:spPr>
            <a:xfrm>
              <a:off x="4338691" y="2804608"/>
              <a:ext cx="1373188" cy="1373188"/>
            </a:xfrm>
            <a:custGeom>
              <a:avLst/>
              <a:gdLst/>
              <a:ahLst/>
              <a:cxnLst/>
              <a:rect l="l" t="t" r="r" b="b"/>
              <a:pathLst>
                <a:path w="1373188" h="1373188">
                  <a:moveTo>
                    <a:pt x="0" y="0"/>
                  </a:moveTo>
                  <a:lnTo>
                    <a:pt x="1373188" y="0"/>
                  </a:lnTo>
                  <a:lnTo>
                    <a:pt x="1373188" y="1373188"/>
                  </a:lnTo>
                  <a:lnTo>
                    <a:pt x="0" y="1373188"/>
                  </a:lnTo>
                  <a:lnTo>
                    <a:pt x="0" y="0"/>
                  </a:lnTo>
                  <a:close/>
                </a:path>
              </a:pathLst>
            </a:custGeom>
            <a:blipFill>
              <a:blip r:embed="rId9"/>
              <a:stretch>
                <a:fillRect/>
              </a:stretch>
            </a:blipFill>
          </p:spPr>
          <p:txBody>
            <a:bodyPr/>
            <a:lstStyle/>
            <a:p>
              <a:endParaRPr lang="en-US"/>
            </a:p>
          </p:txBody>
        </p:sp>
        <p:sp>
          <p:nvSpPr>
            <p:cNvPr id="13" name="Freeform 13"/>
            <p:cNvSpPr/>
            <p:nvPr/>
          </p:nvSpPr>
          <p:spPr>
            <a:xfrm>
              <a:off x="5700619" y="2940588"/>
              <a:ext cx="2922029" cy="1325290"/>
            </a:xfrm>
            <a:custGeom>
              <a:avLst/>
              <a:gdLst/>
              <a:ahLst/>
              <a:cxnLst/>
              <a:rect l="l" t="t" r="r" b="b"/>
              <a:pathLst>
                <a:path w="2922029" h="1325290">
                  <a:moveTo>
                    <a:pt x="0" y="0"/>
                  </a:moveTo>
                  <a:lnTo>
                    <a:pt x="2922030" y="0"/>
                  </a:lnTo>
                  <a:lnTo>
                    <a:pt x="2922030" y="1325290"/>
                  </a:lnTo>
                  <a:lnTo>
                    <a:pt x="0" y="1325290"/>
                  </a:lnTo>
                  <a:lnTo>
                    <a:pt x="0" y="0"/>
                  </a:lnTo>
                  <a:close/>
                </a:path>
              </a:pathLst>
            </a:custGeom>
            <a:blipFill>
              <a:blip r:embed="rId10"/>
              <a:stretch>
                <a:fillRect t="-24982" b="-22005"/>
              </a:stretch>
            </a:blipFill>
          </p:spPr>
          <p:txBody>
            <a:bodyPr/>
            <a:lstStyle/>
            <a:p>
              <a:endParaRPr lang="en-US"/>
            </a:p>
          </p:txBody>
        </p:sp>
        <p:sp>
          <p:nvSpPr>
            <p:cNvPr id="14" name="Freeform 14"/>
            <p:cNvSpPr/>
            <p:nvPr/>
          </p:nvSpPr>
          <p:spPr>
            <a:xfrm>
              <a:off x="63614" y="4396619"/>
              <a:ext cx="4263274" cy="846276"/>
            </a:xfrm>
            <a:custGeom>
              <a:avLst/>
              <a:gdLst/>
              <a:ahLst/>
              <a:cxnLst/>
              <a:rect l="l" t="t" r="r" b="b"/>
              <a:pathLst>
                <a:path w="4263274" h="846276">
                  <a:moveTo>
                    <a:pt x="0" y="0"/>
                  </a:moveTo>
                  <a:lnTo>
                    <a:pt x="4263274" y="0"/>
                  </a:lnTo>
                  <a:lnTo>
                    <a:pt x="4263274" y="846276"/>
                  </a:lnTo>
                  <a:lnTo>
                    <a:pt x="0" y="846276"/>
                  </a:lnTo>
                  <a:lnTo>
                    <a:pt x="0" y="0"/>
                  </a:lnTo>
                  <a:close/>
                </a:path>
              </a:pathLst>
            </a:custGeom>
            <a:blipFill>
              <a:blip r:embed="rId11"/>
              <a:stretch>
                <a:fillRect/>
              </a:stretch>
            </a:blipFill>
          </p:spPr>
          <p:txBody>
            <a:bodyPr/>
            <a:lstStyle/>
            <a:p>
              <a:endParaRPr lang="en-US"/>
            </a:p>
          </p:txBody>
        </p:sp>
        <p:sp>
          <p:nvSpPr>
            <p:cNvPr id="15" name="Freeform 15"/>
            <p:cNvSpPr/>
            <p:nvPr/>
          </p:nvSpPr>
          <p:spPr>
            <a:xfrm>
              <a:off x="4263801" y="4174569"/>
              <a:ext cx="4167478" cy="1117710"/>
            </a:xfrm>
            <a:custGeom>
              <a:avLst/>
              <a:gdLst/>
              <a:ahLst/>
              <a:cxnLst/>
              <a:rect l="l" t="t" r="r" b="b"/>
              <a:pathLst>
                <a:path w="4167478" h="1117710">
                  <a:moveTo>
                    <a:pt x="0" y="0"/>
                  </a:moveTo>
                  <a:lnTo>
                    <a:pt x="4167478" y="0"/>
                  </a:lnTo>
                  <a:lnTo>
                    <a:pt x="4167478" y="1117710"/>
                  </a:lnTo>
                  <a:lnTo>
                    <a:pt x="0" y="1117710"/>
                  </a:lnTo>
                  <a:lnTo>
                    <a:pt x="0" y="0"/>
                  </a:lnTo>
                  <a:close/>
                </a:path>
              </a:pathLst>
            </a:custGeom>
            <a:blipFill>
              <a:blip r:embed="rId12"/>
              <a:stretch>
                <a:fillRect t="-135740" b="-137118"/>
              </a:stretch>
            </a:blipFill>
          </p:spPr>
          <p:txBody>
            <a:bodyPr/>
            <a:lstStyle/>
            <a:p>
              <a:endParaRPr lang="en-US"/>
            </a:p>
          </p:txBody>
        </p:sp>
        <p:sp>
          <p:nvSpPr>
            <p:cNvPr id="16" name="Freeform 16"/>
            <p:cNvSpPr/>
            <p:nvPr/>
          </p:nvSpPr>
          <p:spPr>
            <a:xfrm>
              <a:off x="3390518" y="5249508"/>
              <a:ext cx="1357217" cy="1357217"/>
            </a:xfrm>
            <a:custGeom>
              <a:avLst/>
              <a:gdLst/>
              <a:ahLst/>
              <a:cxnLst/>
              <a:rect l="l" t="t" r="r" b="b"/>
              <a:pathLst>
                <a:path w="1357217" h="1357217">
                  <a:moveTo>
                    <a:pt x="0" y="0"/>
                  </a:moveTo>
                  <a:lnTo>
                    <a:pt x="1357216" y="0"/>
                  </a:lnTo>
                  <a:lnTo>
                    <a:pt x="1357216" y="1357216"/>
                  </a:lnTo>
                  <a:lnTo>
                    <a:pt x="0" y="1357216"/>
                  </a:lnTo>
                  <a:lnTo>
                    <a:pt x="0" y="0"/>
                  </a:lnTo>
                  <a:close/>
                </a:path>
              </a:pathLst>
            </a:custGeom>
            <a:blipFill>
              <a:blip r:embed="rId13"/>
              <a:stretch>
                <a:fillRect/>
              </a:stretch>
            </a:blipFill>
          </p:spPr>
          <p:txBody>
            <a:bodyPr/>
            <a:lstStyle/>
            <a:p>
              <a:endParaRPr lang="en-US"/>
            </a:p>
          </p:txBody>
        </p:sp>
      </p:grpSp>
      <p:sp>
        <p:nvSpPr>
          <p:cNvPr id="17" name="Freeform 17"/>
          <p:cNvSpPr/>
          <p:nvPr/>
        </p:nvSpPr>
        <p:spPr>
          <a:xfrm>
            <a:off x="10873295" y="3498765"/>
            <a:ext cx="2191093" cy="776842"/>
          </a:xfrm>
          <a:custGeom>
            <a:avLst/>
            <a:gdLst/>
            <a:ahLst/>
            <a:cxnLst/>
            <a:rect l="l" t="t" r="r" b="b"/>
            <a:pathLst>
              <a:path w="2191093" h="776842">
                <a:moveTo>
                  <a:pt x="0" y="0"/>
                </a:moveTo>
                <a:lnTo>
                  <a:pt x="2191093" y="0"/>
                </a:lnTo>
                <a:lnTo>
                  <a:pt x="2191093" y="776843"/>
                </a:lnTo>
                <a:lnTo>
                  <a:pt x="0" y="77684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1537486" y="2244088"/>
            <a:ext cx="3797608" cy="1118568"/>
          </a:xfrm>
          <a:custGeom>
            <a:avLst/>
            <a:gdLst/>
            <a:ahLst/>
            <a:cxnLst/>
            <a:rect l="l" t="t" r="r" b="b"/>
            <a:pathLst>
              <a:path w="3797608" h="1118568">
                <a:moveTo>
                  <a:pt x="0" y="0"/>
                </a:moveTo>
                <a:lnTo>
                  <a:pt x="3797608" y="0"/>
                </a:lnTo>
                <a:lnTo>
                  <a:pt x="3797608" y="1118569"/>
                </a:lnTo>
                <a:lnTo>
                  <a:pt x="0" y="111856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9" name="Freeform 19"/>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0" name="Freeform 20"/>
          <p:cNvSpPr/>
          <p:nvPr/>
        </p:nvSpPr>
        <p:spPr>
          <a:xfrm flipH="1" flipV="1">
            <a:off x="14173200"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1" name="TextBox 21"/>
          <p:cNvSpPr txBox="1"/>
          <p:nvPr/>
        </p:nvSpPr>
        <p:spPr>
          <a:xfrm>
            <a:off x="1219200" y="1181100"/>
            <a:ext cx="7924800" cy="943356"/>
          </a:xfrm>
          <a:prstGeom prst="rect">
            <a:avLst/>
          </a:prstGeom>
        </p:spPr>
        <p:txBody>
          <a:bodyPr lIns="0" tIns="0" rIns="0" bIns="0" rtlCol="0" anchor="t">
            <a:spAutoFit/>
          </a:bodyPr>
          <a:lstStyle/>
          <a:p>
            <a:pPr marL="0" lvl="0" indent="0" algn="l">
              <a:lnSpc>
                <a:spcPts val="6912"/>
              </a:lnSpc>
            </a:pPr>
            <a:r>
              <a:rPr lang="en-US" sz="7200" spc="-691">
                <a:solidFill>
                  <a:srgbClr val="156669"/>
                </a:solidFill>
                <a:latin typeface="Public Sans"/>
                <a:ea typeface="Public Sans"/>
                <a:cs typeface="Public Sans"/>
                <a:sym typeface="Public Sans"/>
              </a:rPr>
              <a:t>Technologies Used</a:t>
            </a:r>
          </a:p>
        </p:txBody>
      </p:sp>
      <p:sp>
        <p:nvSpPr>
          <p:cNvPr id="22" name="TextBox 22"/>
          <p:cNvSpPr txBox="1"/>
          <p:nvPr/>
        </p:nvSpPr>
        <p:spPr>
          <a:xfrm>
            <a:off x="1028700" y="2406635"/>
            <a:ext cx="7794590" cy="6996429"/>
          </a:xfrm>
          <a:prstGeom prst="rect">
            <a:avLst/>
          </a:prstGeom>
        </p:spPr>
        <p:txBody>
          <a:bodyPr lIns="0" tIns="0" rIns="0" bIns="0" rtlCol="0" anchor="t">
            <a:spAutoFit/>
          </a:bodyPr>
          <a:lstStyle/>
          <a:p>
            <a:pPr marL="431802" lvl="1" indent="-215901" algn="l">
              <a:lnSpc>
                <a:spcPts val="3260"/>
              </a:lnSpc>
              <a:buFont typeface="Arial"/>
              <a:buChar char="•"/>
            </a:pPr>
            <a:r>
              <a:rPr lang="en-US" sz="2000" b="1">
                <a:solidFill>
                  <a:srgbClr val="3F2C22"/>
                </a:solidFill>
                <a:latin typeface="Agrandir Medium"/>
                <a:ea typeface="Agrandir Medium"/>
                <a:cs typeface="Agrandir Medium"/>
                <a:sym typeface="Agrandir Medium"/>
              </a:rPr>
              <a:t>Backend:</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Django (Python) – Fast, scalable web framework</a:t>
            </a:r>
          </a:p>
          <a:p>
            <a:pPr marL="431802" lvl="1" indent="-215901" algn="l">
              <a:lnSpc>
                <a:spcPts val="3260"/>
              </a:lnSpc>
              <a:buFont typeface="Arial"/>
              <a:buChar char="•"/>
            </a:pPr>
            <a:r>
              <a:rPr lang="en-US" sz="2000" b="1">
                <a:solidFill>
                  <a:srgbClr val="3F2C22"/>
                </a:solidFill>
                <a:latin typeface="Agrandir Medium"/>
                <a:ea typeface="Agrandir Medium"/>
                <a:cs typeface="Agrandir Medium"/>
                <a:sym typeface="Agrandir Medium"/>
              </a:rPr>
              <a:t>Machine Learning:</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XGBoost – High-accuracy model for diabetes prediction</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scikit-learn – Preprocessing &amp; model support</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pandas – Data handling &amp; analysis</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Joblib – Model serialization &amp; deployment</a:t>
            </a:r>
          </a:p>
          <a:p>
            <a:pPr marL="431802" lvl="1" indent="-215901" algn="l">
              <a:lnSpc>
                <a:spcPts val="3260"/>
              </a:lnSpc>
              <a:buFont typeface="Arial"/>
              <a:buChar char="•"/>
            </a:pPr>
            <a:r>
              <a:rPr lang="en-US" sz="2000" b="1">
                <a:solidFill>
                  <a:srgbClr val="3F2C22"/>
                </a:solidFill>
                <a:latin typeface="Agrandir Medium"/>
                <a:ea typeface="Agrandir Medium"/>
                <a:cs typeface="Agrandir Medium"/>
                <a:sym typeface="Agrandir Medium"/>
              </a:rPr>
              <a:t>Data Visualization:</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matplotlib, seaborn – Graphs and visual analytics</a:t>
            </a:r>
          </a:p>
          <a:p>
            <a:pPr marL="431802" lvl="1" indent="-215901" algn="l">
              <a:lnSpc>
                <a:spcPts val="3260"/>
              </a:lnSpc>
              <a:buFont typeface="Arial"/>
              <a:buChar char="•"/>
            </a:pPr>
            <a:r>
              <a:rPr lang="en-US" sz="2000" b="1">
                <a:solidFill>
                  <a:srgbClr val="3F2C22"/>
                </a:solidFill>
                <a:latin typeface="Agrandir Medium"/>
                <a:ea typeface="Agrandir Medium"/>
                <a:cs typeface="Agrandir Medium"/>
                <a:sym typeface="Agrandir Medium"/>
              </a:rPr>
              <a:t>Frontend:</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HTML, CSS, Bootstrap, JavaScript – Responsive UI design</a:t>
            </a:r>
          </a:p>
          <a:p>
            <a:pPr marL="431802" lvl="1" indent="-215901" algn="l">
              <a:lnSpc>
                <a:spcPts val="3260"/>
              </a:lnSpc>
              <a:buFont typeface="Arial"/>
              <a:buChar char="•"/>
            </a:pPr>
            <a:r>
              <a:rPr lang="en-US" sz="2000" b="1">
                <a:solidFill>
                  <a:srgbClr val="3F2C22"/>
                </a:solidFill>
                <a:latin typeface="Agrandir Medium"/>
                <a:ea typeface="Agrandir Medium"/>
                <a:cs typeface="Agrandir Medium"/>
                <a:sym typeface="Agrandir Medium"/>
              </a:rPr>
              <a:t>Database:</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SQLite – Lightweight, integrated database</a:t>
            </a:r>
          </a:p>
          <a:p>
            <a:pPr marL="431802" lvl="1" indent="-215901" algn="l">
              <a:lnSpc>
                <a:spcPts val="3260"/>
              </a:lnSpc>
              <a:buFont typeface="Arial"/>
              <a:buChar char="•"/>
            </a:pPr>
            <a:r>
              <a:rPr lang="en-US" sz="2000" b="1">
                <a:solidFill>
                  <a:srgbClr val="3F2C22"/>
                </a:solidFill>
                <a:latin typeface="Agrandir Medium"/>
                <a:ea typeface="Agrandir Medium"/>
                <a:cs typeface="Agrandir Medium"/>
                <a:sym typeface="Agrandir Medium"/>
              </a:rPr>
              <a:t>Development Tools:</a:t>
            </a:r>
          </a:p>
          <a:p>
            <a:pPr marL="863604" lvl="2" indent="-287868" algn="l">
              <a:lnSpc>
                <a:spcPts val="3260"/>
              </a:lnSpc>
              <a:buFont typeface="Arial"/>
              <a:buChar char="⚬"/>
            </a:pPr>
            <a:r>
              <a:rPr lang="en-US" sz="2000" b="1">
                <a:solidFill>
                  <a:srgbClr val="156669"/>
                </a:solidFill>
                <a:latin typeface="Agrandir Medium"/>
                <a:ea typeface="Agrandir Medium"/>
                <a:cs typeface="Agrandir Medium"/>
                <a:sym typeface="Agrandir Medium"/>
              </a:rPr>
              <a:t>VS Code – Code editor for efficient development</a:t>
            </a:r>
          </a:p>
          <a:p>
            <a:pPr algn="l">
              <a:lnSpc>
                <a:spcPts val="3260"/>
              </a:lnSpc>
            </a:pPr>
            <a:endParaRPr lang="en-US" sz="2000" b="1">
              <a:solidFill>
                <a:srgbClr val="156669"/>
              </a:solidFill>
              <a:latin typeface="Agrandir Medium"/>
              <a:ea typeface="Agrandir Medium"/>
              <a:cs typeface="Agrandir Medium"/>
              <a:sym typeface="Agrandir Mediu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636</Words>
  <Application>Microsoft Office PowerPoint</Application>
  <PresentationFormat>Custom</PresentationFormat>
  <Paragraphs>98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Public Sans</vt:lpstr>
      <vt:lpstr>Arial</vt:lpstr>
      <vt:lpstr>Calibri</vt:lpstr>
      <vt:lpstr>Agrandir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GlucoGuard</dc:title>
  <cp:lastModifiedBy>Minusha Attygala</cp:lastModifiedBy>
  <cp:revision>2</cp:revision>
  <dcterms:created xsi:type="dcterms:W3CDTF">2006-08-16T00:00:00Z</dcterms:created>
  <dcterms:modified xsi:type="dcterms:W3CDTF">2025-05-19T04:04:45Z</dcterms:modified>
  <dc:identifier>DAGn0V9qhK4</dc:identifier>
</cp:coreProperties>
</file>